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.xml" ContentType="application/vnd.openxmlformats-officedocument.presentationml.tag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1766" r:id="rId3"/>
    <p:sldId id="1775" r:id="rId4"/>
    <p:sldId id="1778" r:id="rId5"/>
    <p:sldId id="1779" r:id="rId6"/>
    <p:sldId id="1780" r:id="rId7"/>
    <p:sldId id="1785" r:id="rId8"/>
    <p:sldId id="1685" r:id="rId9"/>
    <p:sldId id="1722" r:id="rId10"/>
    <p:sldId id="1788" r:id="rId11"/>
    <p:sldId id="1787" r:id="rId12"/>
    <p:sldId id="1741" r:id="rId13"/>
    <p:sldId id="1786" r:id="rId14"/>
    <p:sldId id="1768" r:id="rId15"/>
    <p:sldId id="1773" r:id="rId16"/>
    <p:sldId id="17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ve John" initials="CJ" lastIdx="3" clrIdx="0">
    <p:extLst>
      <p:ext uri="{19B8F6BF-5375-455C-9EA6-DF929625EA0E}">
        <p15:presenceInfo xmlns:p15="http://schemas.microsoft.com/office/powerpoint/2012/main" userId="d4f0253fc33244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026"/>
    <a:srgbClr val="88141B"/>
    <a:srgbClr val="396482"/>
    <a:srgbClr val="54463B"/>
    <a:srgbClr val="B64B23"/>
    <a:srgbClr val="BFAD9B"/>
    <a:srgbClr val="B7A895"/>
    <a:srgbClr val="6A7F92"/>
    <a:srgbClr val="BC5322"/>
    <a:srgbClr val="3C6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1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415573287556"/>
          <c:y val="6.0317862008692505E-2"/>
          <c:w val="0.86564107611548557"/>
          <c:h val="0.78167261290782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Graphs - Dec2019 _ Mpho 26022020.xlsb]Data'!$C$5</c:f>
              <c:strCache>
                <c:ptCount val="1"/>
                <c:pt idx="0">
                  <c:v>Actual Dec 2019</c:v>
                </c:pt>
              </c:strCache>
            </c:strRef>
          </c:tx>
          <c:spPr>
            <a:solidFill>
              <a:srgbClr val="2E51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Graphs - Dec2019 _ Mpho 26022020.xlsb]Data'!$B$6:$B$9</c:f>
              <c:strCache>
                <c:ptCount val="4"/>
                <c:pt idx="0">
                  <c:v>Recurring premium</c:v>
                </c:pt>
                <c:pt idx="1">
                  <c:v>Single premium</c:v>
                </c:pt>
                <c:pt idx="2">
                  <c:v>Fee revenue</c:v>
                </c:pt>
                <c:pt idx="3">
                  <c:v>Shareholder investment return</c:v>
                </c:pt>
              </c:strCache>
            </c:strRef>
          </c:cat>
          <c:val>
            <c:numRef>
              <c:f>'[Copy of Graphs - Dec2019 _ Mpho 26022020.xlsb]Data'!$C$6:$C$9</c:f>
              <c:numCache>
                <c:formatCode>#,##0_);\(#,##0\);\-</c:formatCode>
                <c:ptCount val="4"/>
                <c:pt idx="0">
                  <c:v>1457.4480000000001</c:v>
                </c:pt>
                <c:pt idx="1">
                  <c:v>1140.404</c:v>
                </c:pt>
                <c:pt idx="2">
                  <c:v>98.414000000000001</c:v>
                </c:pt>
                <c:pt idx="3">
                  <c:v>39.947000000000003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6-544D-8E62-E3C867911A04}"/>
            </c:ext>
          </c:extLst>
        </c:ser>
        <c:ser>
          <c:idx val="1"/>
          <c:order val="1"/>
          <c:tx>
            <c:strRef>
              <c:f>'[Copy of Graphs - Dec2019 _ Mpho 26022020.xlsb]Data'!$D$5</c:f>
              <c:strCache>
                <c:ptCount val="1"/>
                <c:pt idx="0">
                  <c:v>Actual Dec 2018</c:v>
                </c:pt>
              </c:strCache>
            </c:strRef>
          </c:tx>
          <c:spPr>
            <a:solidFill>
              <a:srgbClr val="CD51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Graphs - Dec2019 _ Mpho 26022020.xlsb]Data'!$B$6:$B$9</c:f>
              <c:strCache>
                <c:ptCount val="4"/>
                <c:pt idx="0">
                  <c:v>Recurring premium</c:v>
                </c:pt>
                <c:pt idx="1">
                  <c:v>Single premium</c:v>
                </c:pt>
                <c:pt idx="2">
                  <c:v>Fee revenue</c:v>
                </c:pt>
                <c:pt idx="3">
                  <c:v>Shareholder investment return</c:v>
                </c:pt>
              </c:strCache>
            </c:strRef>
          </c:cat>
          <c:val>
            <c:numRef>
              <c:f>'[Copy of Graphs - Dec2019 _ Mpho 26022020.xlsb]Data'!$D$6:$D$9</c:f>
              <c:numCache>
                <c:formatCode>#,##0_);\(#,##0\);\-</c:formatCode>
                <c:ptCount val="4"/>
                <c:pt idx="0">
                  <c:v>1304.9359999999999</c:v>
                </c:pt>
                <c:pt idx="1">
                  <c:v>1044.0809999999999</c:v>
                </c:pt>
                <c:pt idx="2">
                  <c:v>107.021</c:v>
                </c:pt>
                <c:pt idx="3">
                  <c:v>8.3409999999999993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6-544D-8E62-E3C86791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505608"/>
        <c:axId val="1173509448"/>
      </c:barChart>
      <c:catAx>
        <c:axId val="11735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3509448"/>
        <c:crosses val="autoZero"/>
        <c:auto val="1"/>
        <c:lblAlgn val="ctr"/>
        <c:lblOffset val="100"/>
        <c:noMultiLvlLbl val="0"/>
      </c:catAx>
      <c:valAx>
        <c:axId val="1173509448"/>
        <c:scaling>
          <c:orientation val="minMax"/>
        </c:scaling>
        <c:delete val="1"/>
        <c:axPos val="l"/>
        <c:numFmt formatCode="#,##0_);\(#,##0\);\-" sourceLinked="1"/>
        <c:majorTickMark val="none"/>
        <c:minorTickMark val="none"/>
        <c:tickLblPos val="nextTo"/>
        <c:crossAx val="117350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50778872782999"/>
          <c:y val="0.95048933736371222"/>
          <c:w val="0.48623075283228639"/>
          <c:h val="4.7505472826125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Data!$G$5</c:f>
              <c:strCache>
                <c:ptCount val="1"/>
                <c:pt idx="0">
                  <c:v>Dec 2015</c:v>
                </c:pt>
              </c:strCache>
            </c:strRef>
          </c:tx>
          <c:spPr>
            <a:solidFill>
              <a:srgbClr val="3964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Data!$F$14:$F$16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Data!$G$14:$G$16</c:f>
              <c:numCache>
                <c:formatCode>_(* #,##0.00_);_(* \(#,##0.00\);_(* "-"??_);_(@_)</c:formatCode>
                <c:ptCount val="3"/>
                <c:pt idx="0">
                  <c:v>20.9</c:v>
                </c:pt>
                <c:pt idx="1">
                  <c:v>14.3</c:v>
                </c:pt>
                <c:pt idx="2">
                  <c:v>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B-6E4C-BA11-D4E4537A0B58}"/>
            </c:ext>
          </c:extLst>
        </c:ser>
        <c:ser>
          <c:idx val="1"/>
          <c:order val="1"/>
          <c:tx>
            <c:strRef>
              <c:f>Data!$H$5</c:f>
              <c:strCache>
                <c:ptCount val="1"/>
                <c:pt idx="0">
                  <c:v>Dec 2016</c:v>
                </c:pt>
              </c:strCache>
            </c:strRef>
          </c:tx>
          <c:spPr>
            <a:solidFill>
              <a:srgbClr val="B64B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Data!$F$14:$F$16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Data!$H$14:$H$16</c:f>
              <c:numCache>
                <c:formatCode>_(* #,##0.00_);_(* \(#,##0.00\);_(* "-"??_);_(@_)</c:formatCode>
                <c:ptCount val="3"/>
                <c:pt idx="0">
                  <c:v>25.9</c:v>
                </c:pt>
                <c:pt idx="1">
                  <c:v>14.4</c:v>
                </c:pt>
                <c:pt idx="2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1B-6E4C-BA11-D4E4537A0B58}"/>
            </c:ext>
          </c:extLst>
        </c:ser>
        <c:ser>
          <c:idx val="2"/>
          <c:order val="2"/>
          <c:tx>
            <c:strRef>
              <c:f>Data!$I$5</c:f>
              <c:strCache>
                <c:ptCount val="1"/>
                <c:pt idx="0">
                  <c:v>Dec 2017</c:v>
                </c:pt>
              </c:strCache>
            </c:strRef>
          </c:tx>
          <c:spPr>
            <a:solidFill>
              <a:srgbClr val="BFAD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Data!$F$14:$F$16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Data!$I$14:$I$16</c:f>
              <c:numCache>
                <c:formatCode>_(* #,##0.00_);_(* \(#,##0.00\);_(* "-"??_);_(@_)</c:formatCode>
                <c:ptCount val="3"/>
                <c:pt idx="0">
                  <c:v>26.7</c:v>
                </c:pt>
                <c:pt idx="1">
                  <c:v>15.570963000000001</c:v>
                </c:pt>
                <c:pt idx="2">
                  <c:v>4.3073594923766763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B-6E4C-BA11-D4E4537A0B58}"/>
            </c:ext>
          </c:extLst>
        </c:ser>
        <c:ser>
          <c:idx val="3"/>
          <c:order val="3"/>
          <c:tx>
            <c:strRef>
              <c:f>Data!$J$5</c:f>
              <c:strCache>
                <c:ptCount val="1"/>
                <c:pt idx="0">
                  <c:v>Dec 2018</c:v>
                </c:pt>
              </c:strCache>
            </c:strRef>
          </c:tx>
          <c:spPr>
            <a:solidFill>
              <a:srgbClr val="5446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Data!$F$14:$F$16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Data!$J$14:$J$16</c:f>
              <c:numCache>
                <c:formatCode>_(* #,##0.00_);_(* \(#,##0.00\);_(* "-"??_);_(@_)</c:formatCode>
                <c:ptCount val="3"/>
                <c:pt idx="0">
                  <c:v>27.5</c:v>
                </c:pt>
                <c:pt idx="1">
                  <c:v>15.811124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1B-6E4C-BA11-D4E4537A0B58}"/>
            </c:ext>
          </c:extLst>
        </c:ser>
        <c:ser>
          <c:idx val="4"/>
          <c:order val="4"/>
          <c:tx>
            <c:strRef>
              <c:f>Data!$K$5</c:f>
              <c:strCache>
                <c:ptCount val="1"/>
                <c:pt idx="0">
                  <c:v>Dec 2019</c:v>
                </c:pt>
              </c:strCache>
            </c:strRef>
          </c:tx>
          <c:spPr>
            <a:solidFill>
              <a:srgbClr val="8814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Data!$F$14:$F$16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Data!$K$14:$K$16</c:f>
              <c:numCache>
                <c:formatCode>_(* #,##0.00_);_(* \(#,##0.00\);_(* "-"??_);_(@_)</c:formatCode>
                <c:ptCount val="3"/>
                <c:pt idx="0">
                  <c:v>29.2</c:v>
                </c:pt>
                <c:pt idx="1">
                  <c:v>16.491260875381279</c:v>
                </c:pt>
                <c:pt idx="2">
                  <c:v>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1B-6E4C-BA11-D4E4537A0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109576"/>
        <c:axId val="1204108296"/>
      </c:barChart>
      <c:catAx>
        <c:axId val="120410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04108296"/>
        <c:crosses val="autoZero"/>
        <c:auto val="1"/>
        <c:lblAlgn val="ctr"/>
        <c:lblOffset val="100"/>
        <c:noMultiLvlLbl val="0"/>
      </c:catAx>
      <c:valAx>
        <c:axId val="120410829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0410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8089675065122E-2"/>
          <c:y val="7.1051650653760026E-2"/>
          <c:w val="0.88098540301039785"/>
          <c:h val="0.624300898167545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'Presentation Charts'!$E$27</c:f>
              <c:strCache>
                <c:ptCount val="1"/>
                <c:pt idx="0">
                  <c:v>Pillars</c:v>
                </c:pt>
              </c:strCache>
            </c:strRef>
          </c:tx>
          <c:spPr>
            <a:solidFill>
              <a:srgbClr val="88141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5.2164840897235268E-3"/>
                  <c:y val="-0.150269115814926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1-E345-B1DE-608702B25CC2}"/>
                </c:ext>
              </c:extLst>
            </c:dLbl>
            <c:dLbl>
              <c:idx val="10"/>
              <c:layout>
                <c:manualLayout>
                  <c:x val="5.7987822557262975E-3"/>
                  <c:y val="-0.231708299393610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1-E345-B1DE-608702B25CC2}"/>
                </c:ext>
              </c:extLst>
            </c:dLbl>
            <c:dLbl>
              <c:idx val="11"/>
              <c:layout>
                <c:manualLayout>
                  <c:x val="2.1052902337583886E-3"/>
                  <c:y val="-0.185045705370287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21-E345-B1DE-608702B25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'Presentation Charts'!$A$28:$A$39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 </c:v>
                </c:pt>
                <c:pt idx="7">
                  <c:v>Return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'Presentation Charts'!$E$28:$E$39</c:f>
              <c:numCache>
                <c:formatCode>\P#,##0_)"m";\(\P#,##0\)"m"</c:formatCode>
                <c:ptCount val="12"/>
                <c:pt idx="0">
                  <c:v>4429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4654.3430047223164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1-E345-B1DE-608702B25CC2}"/>
            </c:ext>
          </c:extLst>
        </c:ser>
        <c:ser>
          <c:idx val="1"/>
          <c:order val="1"/>
          <c:tx>
            <c:strRef>
              <c:f>'Presentation Charts'!$J$27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'Presentation Charts'!$A$28:$A$39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 </c:v>
                </c:pt>
                <c:pt idx="7">
                  <c:v>Return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'Presentation Charts'!$J$28:$J$39</c:f>
              <c:numCache>
                <c:formatCode>\P#,##0_)"m";\(\P#,##0\)"m"</c:formatCode>
                <c:ptCount val="12"/>
                <c:pt idx="0">
                  <c:v>#N/A</c:v>
                </c:pt>
                <c:pt idx="1">
                  <c:v>4575.5219167375799</c:v>
                </c:pt>
                <c:pt idx="2">
                  <c:v>4745.9503986136888</c:v>
                </c:pt>
                <c:pt idx="3">
                  <c:v>4837.1650316025944</c:v>
                </c:pt>
                <c:pt idx="4">
                  <c:v>4837.1650316025944</c:v>
                </c:pt>
                <c:pt idx="5">
                  <c:v>4847.6210190930569</c:v>
                </c:pt>
                <c:pt idx="6">
                  <c:v>4887.0607531156338</c:v>
                </c:pt>
                <c:pt idx="7">
                  <c:v>5009.261352906452</c:v>
                </c:pt>
                <c:pt idx="8">
                  <c:v>5009.261352906452</c:v>
                </c:pt>
                <c:pt idx="9">
                  <c:v>5023.0270047223166</c:v>
                </c:pt>
                <c:pt idx="10">
                  <c:v>5023.0270047223166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21-E345-B1DE-608702B25CC2}"/>
            </c:ext>
          </c:extLst>
        </c:ser>
        <c:ser>
          <c:idx val="5"/>
          <c:order val="2"/>
          <c:tx>
            <c:strRef>
              <c:f>'Presentation Charts'!$H$27</c:f>
              <c:strCache>
                <c:ptCount val="1"/>
                <c:pt idx="0">
                  <c:v>Delta+</c:v>
                </c:pt>
              </c:strCache>
            </c:strRef>
          </c:tx>
          <c:spPr>
            <a:noFill/>
            <a:ln w="28575">
              <a:noFill/>
            </a:ln>
          </c:spPr>
          <c:invertIfNegative val="0"/>
          <c:dLbls>
            <c:dLbl>
              <c:idx val="1"/>
              <c:layout>
                <c:manualLayout>
                  <c:x val="1.738828029907842E-3"/>
                  <c:y val="-7.79423226812154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1-E345-B1DE-608702B25CC2}"/>
                </c:ext>
              </c:extLst>
            </c:dLbl>
            <c:dLbl>
              <c:idx val="2"/>
              <c:layout>
                <c:manualLayout>
                  <c:x val="1.738828029907842E-3"/>
                  <c:y val="-1.55884645362431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21-E345-B1DE-608702B25CC2}"/>
                </c:ext>
              </c:extLst>
            </c:dLbl>
            <c:dLbl>
              <c:idx val="3"/>
              <c:layout>
                <c:manualLayout>
                  <c:x val="3.4776560598156841E-3"/>
                  <c:y val="-2.0784619381657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1-E345-B1DE-608702B25CC2}"/>
                </c:ext>
              </c:extLst>
            </c:dLbl>
            <c:dLbl>
              <c:idx val="5"/>
              <c:layout>
                <c:manualLayout>
                  <c:x val="-1.7388280299077783E-3"/>
                  <c:y val="-1.81865419589503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21-E345-B1DE-608702B25CC2}"/>
                </c:ext>
              </c:extLst>
            </c:dLbl>
            <c:dLbl>
              <c:idx val="6"/>
              <c:layout>
                <c:manualLayout>
                  <c:x val="-6.3756291245170546E-17"/>
                  <c:y val="-1.5588464536243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21-E345-B1DE-608702B25CC2}"/>
                </c:ext>
              </c:extLst>
            </c:dLbl>
            <c:dLbl>
              <c:idx val="8"/>
              <c:layout>
                <c:manualLayout>
                  <c:x val="0"/>
                  <c:y val="4.1569238763315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21-E345-B1DE-608702B25CC2}"/>
                </c:ext>
              </c:extLst>
            </c:dLbl>
            <c:dLbl>
              <c:idx val="9"/>
              <c:layout>
                <c:manualLayout>
                  <c:x val="3.4776560598156841E-3"/>
                  <c:y val="-3.117692907248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21-E345-B1DE-608702B25CC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'Presentation Charts'!$H$28:$H$39</c:f>
              <c:numCache>
                <c:formatCode>\P#,##0_)"m";\(\P#,##0\)"m"</c:formatCode>
                <c:ptCount val="12"/>
                <c:pt idx="0">
                  <c:v>#N/A</c:v>
                </c:pt>
                <c:pt idx="1">
                  <c:v>146.52191673758003</c:v>
                </c:pt>
                <c:pt idx="2">
                  <c:v>170.42848187610869</c:v>
                </c:pt>
                <c:pt idx="3">
                  <c:v>91.214632988905805</c:v>
                </c:pt>
                <c:pt idx="4">
                  <c:v>#N/A</c:v>
                </c:pt>
                <c:pt idx="5">
                  <c:v>30.542059383432939</c:v>
                </c:pt>
                <c:pt idx="6">
                  <c:v>39.439734022577248</c:v>
                </c:pt>
                <c:pt idx="7">
                  <c:v>122.20059979081843</c:v>
                </c:pt>
                <c:pt idx="8">
                  <c:v>#N/A</c:v>
                </c:pt>
                <c:pt idx="9">
                  <c:v>16.552937730199176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21-E345-B1DE-608702B25CC2}"/>
            </c:ext>
          </c:extLst>
        </c:ser>
        <c:ser>
          <c:idx val="6"/>
          <c:order val="3"/>
          <c:tx>
            <c:strRef>
              <c:f>'Presentation Charts'!$I$27</c:f>
              <c:strCache>
                <c:ptCount val="1"/>
                <c:pt idx="0">
                  <c:v>Delta-</c:v>
                </c:pt>
              </c:strCache>
            </c:strRef>
          </c:tx>
          <c:spPr>
            <a:noFill/>
            <a:ln w="28575">
              <a:noFill/>
            </a:ln>
          </c:spPr>
          <c:invertIfNegative val="0"/>
          <c:dLbls>
            <c:numFmt formatCode="\(\P#,##0\)&quot;m&quot;;\(\P#,##0\)&quot;m&quot;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'Presentation Charts'!$I$28:$I$39</c:f>
              <c:numCache>
                <c:formatCode>\P#,##0_)"m";\(\P#,##0\)"m"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20.086071892970473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2.787285914334745</c:v>
                </c:pt>
                <c:pt idx="9">
                  <c:v>#N/A</c:v>
                </c:pt>
                <c:pt idx="10">
                  <c:v>368.68400000000003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21-E345-B1DE-608702B25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2812928"/>
        <c:axId val="154945408"/>
      </c:barChart>
      <c:lineChart>
        <c:grouping val="standard"/>
        <c:varyColors val="0"/>
        <c:ser>
          <c:idx val="2"/>
          <c:order val="4"/>
          <c:tx>
            <c:strRef>
              <c:f>'Presentation Charts'!$F$27</c:f>
              <c:strCache>
                <c:ptCount val="1"/>
                <c:pt idx="0">
                  <c:v>Base+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errBars>
            <c:errDir val="y"/>
            <c:errBarType val="minus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'Presentation Charts'!$H$28:$H$39</c:f>
                <c:numCache>
                  <c:formatCode>General</c:formatCode>
                  <c:ptCount val="12"/>
                  <c:pt idx="0">
                    <c:v>#N/A</c:v>
                  </c:pt>
                  <c:pt idx="1">
                    <c:v>146.52191673758003</c:v>
                  </c:pt>
                  <c:pt idx="2">
                    <c:v>170.42848187610869</c:v>
                  </c:pt>
                  <c:pt idx="3">
                    <c:v>91.214632988905805</c:v>
                  </c:pt>
                  <c:pt idx="4">
                    <c:v>#N/A</c:v>
                  </c:pt>
                  <c:pt idx="5">
                    <c:v>30.542059383432939</c:v>
                  </c:pt>
                  <c:pt idx="6">
                    <c:v>39.439734022577248</c:v>
                  </c:pt>
                  <c:pt idx="7">
                    <c:v>122.20059979081843</c:v>
                  </c:pt>
                  <c:pt idx="8">
                    <c:v>#N/A</c:v>
                  </c:pt>
                  <c:pt idx="9">
                    <c:v>16.552937730199176</c:v>
                  </c:pt>
                  <c:pt idx="10">
                    <c:v>#N/A</c:v>
                  </c:pt>
                  <c:pt idx="11">
                    <c:v>#N/A</c:v>
                  </c:pt>
                </c:numCache>
              </c:numRef>
            </c:minus>
            <c:spPr>
              <a:ln w="317500">
                <a:solidFill>
                  <a:srgbClr val="B64B23"/>
                </a:solidFill>
              </a:ln>
            </c:spPr>
          </c:errBars>
          <c:cat>
            <c:strRef>
              <c:f>'Presentation Charts'!$A$28:$A$39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 </c:v>
                </c:pt>
                <c:pt idx="7">
                  <c:v>Return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'Presentation Charts'!$F$28:$F$39</c:f>
              <c:numCache>
                <c:formatCode>\P#,##0_)"m";\(\P#,##0\)"m"</c:formatCode>
                <c:ptCount val="12"/>
                <c:pt idx="0">
                  <c:v>#N/A</c:v>
                </c:pt>
                <c:pt idx="1">
                  <c:v>4575.5219167375799</c:v>
                </c:pt>
                <c:pt idx="2">
                  <c:v>4745.9503986136888</c:v>
                </c:pt>
                <c:pt idx="3">
                  <c:v>4837.1650316025944</c:v>
                </c:pt>
                <c:pt idx="4">
                  <c:v>#N/A</c:v>
                </c:pt>
                <c:pt idx="5">
                  <c:v>4847.6210190930569</c:v>
                </c:pt>
                <c:pt idx="6">
                  <c:v>4887.0607531156338</c:v>
                </c:pt>
                <c:pt idx="7">
                  <c:v>5009.261352906452</c:v>
                </c:pt>
                <c:pt idx="8">
                  <c:v>#N/A</c:v>
                </c:pt>
                <c:pt idx="9">
                  <c:v>5023.0270047223166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421-E345-B1DE-608702B25CC2}"/>
            </c:ext>
          </c:extLst>
        </c:ser>
        <c:ser>
          <c:idx val="3"/>
          <c:order val="5"/>
          <c:tx>
            <c:strRef>
              <c:f>'Presentation Charts'!$G$27</c:f>
              <c:strCache>
                <c:ptCount val="1"/>
                <c:pt idx="0">
                  <c:v>Base-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'Presentation Charts'!$I$28:$I$39</c:f>
                <c:numCache>
                  <c:formatCode>General</c:formatCode>
                  <c:ptCount val="12"/>
                  <c:pt idx="0">
                    <c:v>#N/A</c:v>
                  </c:pt>
                  <c:pt idx="1">
                    <c:v>#N/A</c:v>
                  </c:pt>
                  <c:pt idx="2">
                    <c:v>#N/A</c:v>
                  </c:pt>
                  <c:pt idx="3">
                    <c:v>#N/A</c:v>
                  </c:pt>
                  <c:pt idx="4">
                    <c:v>20.086071892970473</c:v>
                  </c:pt>
                  <c:pt idx="5">
                    <c:v>#N/A</c:v>
                  </c:pt>
                  <c:pt idx="6">
                    <c:v>#N/A</c:v>
                  </c:pt>
                  <c:pt idx="7">
                    <c:v>#N/A</c:v>
                  </c:pt>
                  <c:pt idx="8">
                    <c:v>2.787285914334745</c:v>
                  </c:pt>
                  <c:pt idx="9">
                    <c:v>#N/A</c:v>
                  </c:pt>
                  <c:pt idx="10">
                    <c:v>368.68400000000003</c:v>
                  </c:pt>
                  <c:pt idx="11">
                    <c:v>#N/A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ln w="317500">
                <a:solidFill>
                  <a:srgbClr val="396482"/>
                </a:solidFill>
              </a:ln>
            </c:spPr>
          </c:errBars>
          <c:cat>
            <c:strRef>
              <c:f>'Presentation Charts'!$A$28:$A$39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 </c:v>
                </c:pt>
                <c:pt idx="7">
                  <c:v>Return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'Presentation Charts'!$G$28:$G$39</c:f>
              <c:numCache>
                <c:formatCode>\P#,##0_)"m";\(\P#,##0\)"m"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4817.0789597096236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5006.4740669921175</c:v>
                </c:pt>
                <c:pt idx="9">
                  <c:v>#N/A</c:v>
                </c:pt>
                <c:pt idx="10">
                  <c:v>4654.3430047223164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421-E345-B1DE-608702B25CC2}"/>
            </c:ext>
          </c:extLst>
        </c:ser>
        <c:ser>
          <c:idx val="7"/>
          <c:order val="7"/>
          <c:tx>
            <c:strRef>
              <c:f>'Presentation Charts'!$D$27</c:f>
              <c:strCache>
                <c:ptCount val="1"/>
                <c:pt idx="0">
                  <c:v>Flow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val>
            <c:numRef>
              <c:f>'Presentation Charts'!$D$28:$D$39</c:f>
              <c:numCache>
                <c:formatCode>\P#,##0_)"m";\(\P#,##0\)"m"</c:formatCode>
                <c:ptCount val="12"/>
                <c:pt idx="0">
                  <c:v>4429</c:v>
                </c:pt>
                <c:pt idx="1">
                  <c:v>4575.5219167375799</c:v>
                </c:pt>
                <c:pt idx="2">
                  <c:v>4745.9503986136888</c:v>
                </c:pt>
                <c:pt idx="3">
                  <c:v>4837.1650316025944</c:v>
                </c:pt>
                <c:pt idx="4">
                  <c:v>4817.0789597096236</c:v>
                </c:pt>
                <c:pt idx="5">
                  <c:v>4847.6210190930569</c:v>
                </c:pt>
                <c:pt idx="6">
                  <c:v>4887.0607531156338</c:v>
                </c:pt>
                <c:pt idx="7">
                  <c:v>5009.261352906452</c:v>
                </c:pt>
                <c:pt idx="8">
                  <c:v>5006.4740669921175</c:v>
                </c:pt>
                <c:pt idx="9">
                  <c:v>5023.0270047223166</c:v>
                </c:pt>
                <c:pt idx="10">
                  <c:v>4654.3430047223164</c:v>
                </c:pt>
                <c:pt idx="11">
                  <c:v>4654.3430047223164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421-E345-B1DE-608702B25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12928"/>
        <c:axId val="154945408"/>
      </c:lineChart>
      <c:scatterChart>
        <c:scatterStyle val="lineMarker"/>
        <c:varyColors val="0"/>
        <c:ser>
          <c:idx val="4"/>
          <c:order val="6"/>
          <c:tx>
            <c:strRef>
              <c:f>'Presentation Charts'!$K$27</c:f>
              <c:strCache>
                <c:ptCount val="1"/>
                <c:pt idx="0">
                  <c:v>Lines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errBars>
            <c:errDir val="x"/>
            <c:errBarType val="plus"/>
            <c:errValType val="fixedVal"/>
            <c:noEndCap val="1"/>
            <c:val val="1"/>
            <c:spPr>
              <a:ln w="12700">
                <a:solidFill>
                  <a:schemeClr val="tx1"/>
                </a:solidFill>
                <a:prstDash val="dash"/>
              </a:ln>
            </c:spPr>
          </c:errBars>
          <c:yVal>
            <c:numRef>
              <c:f>'Presentation Charts'!$K$28:$K$39</c:f>
              <c:numCache>
                <c:formatCode>\P#,##0_)"m";\(\P#,##0\)"m"</c:formatCode>
                <c:ptCount val="12"/>
                <c:pt idx="0">
                  <c:v>4429</c:v>
                </c:pt>
                <c:pt idx="1">
                  <c:v>4575.5219167375799</c:v>
                </c:pt>
                <c:pt idx="2">
                  <c:v>4745.9503986136888</c:v>
                </c:pt>
                <c:pt idx="3">
                  <c:v>4837.1650316025944</c:v>
                </c:pt>
                <c:pt idx="4">
                  <c:v>4817.0789597096236</c:v>
                </c:pt>
                <c:pt idx="5">
                  <c:v>4847.6210190930569</c:v>
                </c:pt>
                <c:pt idx="6">
                  <c:v>4887.0607531156338</c:v>
                </c:pt>
                <c:pt idx="7">
                  <c:v>5009.261352906452</c:v>
                </c:pt>
                <c:pt idx="8">
                  <c:v>5006.4740669921175</c:v>
                </c:pt>
                <c:pt idx="9">
                  <c:v>5023.0270047223166</c:v>
                </c:pt>
                <c:pt idx="10">
                  <c:v>4654.3430047223164</c:v>
                </c:pt>
                <c:pt idx="1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A421-E345-B1DE-608702B25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12928"/>
        <c:axId val="154945408"/>
      </c:scatterChart>
      <c:catAx>
        <c:axId val="15281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5400"/>
        </c:spPr>
        <c:crossAx val="154945408"/>
        <c:crossesAt val="0"/>
        <c:auto val="1"/>
        <c:lblAlgn val="ctr"/>
        <c:lblOffset val="100"/>
        <c:noMultiLvlLbl val="0"/>
      </c:catAx>
      <c:valAx>
        <c:axId val="154945408"/>
        <c:scaling>
          <c:orientation val="minMax"/>
          <c:max val="5100"/>
          <c:min val="3500"/>
        </c:scaling>
        <c:delete val="0"/>
        <c:axPos val="l"/>
        <c:numFmt formatCode="\P#,##0_)&quot;m&quot;;\(\P#,##0\)&quot;m&quot;" sourceLinked="1"/>
        <c:majorTickMark val="out"/>
        <c:minorTickMark val="none"/>
        <c:tickLblPos val="nextTo"/>
        <c:crossAx val="15281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Sheet4!$K$8</c:f>
              <c:strCache>
                <c:ptCount val="1"/>
                <c:pt idx="0">
                  <c:v>ROEV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Sheet4!$L$7:$S$7</c:f>
              <c:strCache>
                <c:ptCount val="8"/>
                <c:pt idx="0">
                  <c:v>BIHL</c:v>
                </c:pt>
                <c:pt idx="1">
                  <c:v>BLIL</c:v>
                </c:pt>
                <c:pt idx="2">
                  <c:v>BIFM</c:v>
                </c:pt>
                <c:pt idx="3">
                  <c:v>Legal Guard</c:v>
                </c:pt>
                <c:pt idx="4">
                  <c:v>Letshego</c:v>
                </c:pt>
                <c:pt idx="5">
                  <c:v>FSG</c:v>
                </c:pt>
                <c:pt idx="6">
                  <c:v>BIC</c:v>
                </c:pt>
                <c:pt idx="7">
                  <c:v>Nico</c:v>
                </c:pt>
              </c:strCache>
            </c:strRef>
          </c:cat>
          <c:val>
            <c:numRef>
              <c:f>Sheet4!$L$8:$S$8</c:f>
              <c:numCache>
                <c:formatCode>0.00%</c:formatCode>
                <c:ptCount val="8"/>
                <c:pt idx="0">
                  <c:v>0.13200000000000001</c:v>
                </c:pt>
                <c:pt idx="1">
                  <c:v>0.224</c:v>
                </c:pt>
                <c:pt idx="2">
                  <c:v>0.14899999999999999</c:v>
                </c:pt>
                <c:pt idx="3">
                  <c:v>0.107</c:v>
                </c:pt>
                <c:pt idx="4">
                  <c:v>8.5000000000000006E-2</c:v>
                </c:pt>
                <c:pt idx="5">
                  <c:v>0.185</c:v>
                </c:pt>
                <c:pt idx="6">
                  <c:v>1E-3</c:v>
                </c:pt>
                <c:pt idx="7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E-664F-A4FE-B26557922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372104"/>
        <c:axId val="847370792"/>
      </c:barChart>
      <c:lineChart>
        <c:grouping val="standard"/>
        <c:varyColors val="0"/>
        <c:ser>
          <c:idx val="1"/>
          <c:order val="1"/>
          <c:tx>
            <c:strRef>
              <c:f>Sheet4!$K$9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Sheet4!$L$7:$S$7</c:f>
              <c:strCache>
                <c:ptCount val="8"/>
                <c:pt idx="0">
                  <c:v>BIHL</c:v>
                </c:pt>
                <c:pt idx="1">
                  <c:v>BLIL</c:v>
                </c:pt>
                <c:pt idx="2">
                  <c:v>BIFM</c:v>
                </c:pt>
                <c:pt idx="3">
                  <c:v>Legal Guard</c:v>
                </c:pt>
                <c:pt idx="4">
                  <c:v>Letshego</c:v>
                </c:pt>
                <c:pt idx="5">
                  <c:v>FSG</c:v>
                </c:pt>
                <c:pt idx="6">
                  <c:v>BIC</c:v>
                </c:pt>
                <c:pt idx="7">
                  <c:v>Nico</c:v>
                </c:pt>
              </c:strCache>
            </c:strRef>
          </c:cat>
          <c:val>
            <c:numRef>
              <c:f>Sheet4!$L$9:$S$9</c:f>
              <c:numCache>
                <c:formatCode>0.00%</c:formatCode>
                <c:ptCount val="8"/>
                <c:pt idx="0">
                  <c:v>0.14499999999999999</c:v>
                </c:pt>
                <c:pt idx="1">
                  <c:v>0.16400000000000001</c:v>
                </c:pt>
                <c:pt idx="2">
                  <c:v>0.15</c:v>
                </c:pt>
                <c:pt idx="3">
                  <c:v>0.185</c:v>
                </c:pt>
                <c:pt idx="4">
                  <c:v>0.15</c:v>
                </c:pt>
                <c:pt idx="5">
                  <c:v>0.155</c:v>
                </c:pt>
                <c:pt idx="6">
                  <c:v>0.13500000000000001</c:v>
                </c:pt>
                <c:pt idx="7">
                  <c:v>0.27400000000000002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E-664F-A4FE-B26557922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372104"/>
        <c:axId val="847370792"/>
      </c:lineChart>
      <c:catAx>
        <c:axId val="84737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47370792"/>
        <c:crosses val="autoZero"/>
        <c:auto val="1"/>
        <c:lblAlgn val="ctr"/>
        <c:lblOffset val="100"/>
        <c:noMultiLvlLbl val="0"/>
      </c:catAx>
      <c:valAx>
        <c:axId val="847370792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47372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53643484590798E-2"/>
          <c:y val="6.4337079012180987E-3"/>
          <c:w val="0.96134798955593348"/>
          <c:h val="0.80029112106093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Graphs - Dec2019 _ Mpho 26022020.xlsb]Data'!$C$12</c:f>
              <c:strCache>
                <c:ptCount val="1"/>
                <c:pt idx="0">
                  <c:v>Actual Dec 2019</c:v>
                </c:pt>
              </c:strCache>
            </c:strRef>
          </c:tx>
          <c:spPr>
            <a:solidFill>
              <a:srgbClr val="2E51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Graphs - Dec2019 _ Mpho 26022020.xlsb]Data'!$B$13:$B$15</c:f>
              <c:strCache>
                <c:ptCount val="3"/>
                <c:pt idx="0">
                  <c:v>Claims and benefits</c:v>
                </c:pt>
                <c:pt idx="1">
                  <c:v>Sales remuneration</c:v>
                </c:pt>
                <c:pt idx="2">
                  <c:v>Administration expenses</c:v>
                </c:pt>
              </c:strCache>
            </c:strRef>
          </c:cat>
          <c:val>
            <c:numRef>
              <c:f>'[Copy of Graphs - Dec2019 _ Mpho 26022020.xlsb]Data'!$C$13:$C$15</c:f>
              <c:numCache>
                <c:formatCode>#,##0_);\(#,##0\);\-</c:formatCode>
                <c:ptCount val="3"/>
                <c:pt idx="0">
                  <c:v>1649.329</c:v>
                </c:pt>
                <c:pt idx="1">
                  <c:v>397.221</c:v>
                </c:pt>
                <c:pt idx="2">
                  <c:v>318.07190000000003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9C41-AF6D-0B50AB015E53}"/>
            </c:ext>
          </c:extLst>
        </c:ser>
        <c:ser>
          <c:idx val="1"/>
          <c:order val="1"/>
          <c:tx>
            <c:strRef>
              <c:f>'[Copy of Graphs - Dec2019 _ Mpho 26022020.xlsb]Data'!$D$12</c:f>
              <c:strCache>
                <c:ptCount val="1"/>
                <c:pt idx="0">
                  <c:v>Actual Dec 2018</c:v>
                </c:pt>
              </c:strCache>
            </c:strRef>
          </c:tx>
          <c:spPr>
            <a:solidFill>
              <a:srgbClr val="CD51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Graphs - Dec2019 _ Mpho 26022020.xlsb]Data'!$B$13:$B$15</c:f>
              <c:strCache>
                <c:ptCount val="3"/>
                <c:pt idx="0">
                  <c:v>Claims and benefits</c:v>
                </c:pt>
                <c:pt idx="1">
                  <c:v>Sales remuneration</c:v>
                </c:pt>
                <c:pt idx="2">
                  <c:v>Administration expenses</c:v>
                </c:pt>
              </c:strCache>
            </c:strRef>
          </c:cat>
          <c:val>
            <c:numRef>
              <c:f>'[Copy of Graphs - Dec2019 _ Mpho 26022020.xlsb]Data'!$D$13:$D$15</c:f>
              <c:numCache>
                <c:formatCode>#,##0_);\(#,##0\);\-</c:formatCode>
                <c:ptCount val="3"/>
                <c:pt idx="0">
                  <c:v>1499.33</c:v>
                </c:pt>
                <c:pt idx="1">
                  <c:v>310.89499999999998</c:v>
                </c:pt>
                <c:pt idx="2">
                  <c:v>308.33600000000001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1-9C41-AF6D-0B50AB015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548808"/>
        <c:axId val="1173549128"/>
      </c:barChart>
      <c:catAx>
        <c:axId val="117354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3549128"/>
        <c:crosses val="autoZero"/>
        <c:auto val="1"/>
        <c:lblAlgn val="ctr"/>
        <c:lblOffset val="100"/>
        <c:noMultiLvlLbl val="0"/>
      </c:catAx>
      <c:valAx>
        <c:axId val="1173549128"/>
        <c:scaling>
          <c:orientation val="minMax"/>
        </c:scaling>
        <c:delete val="1"/>
        <c:axPos val="l"/>
        <c:numFmt formatCode="#,##0_);\(#,##0\);\-" sourceLinked="1"/>
        <c:majorTickMark val="none"/>
        <c:minorTickMark val="none"/>
        <c:tickLblPos val="nextTo"/>
        <c:crossAx val="1173548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Data!$F$17</c:f>
              <c:strCache>
                <c:ptCount val="1"/>
                <c:pt idx="0">
                  <c:v>Claims and benefits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Data!$G$17:$K$17</c:f>
              <c:numCache>
                <c:formatCode>#,##0_);\(#,##0\);\-</c:formatCode>
                <c:ptCount val="5"/>
                <c:pt idx="0">
                  <c:v>1297.2840000000001</c:v>
                </c:pt>
                <c:pt idx="1">
                  <c:v>1533.2190000000001</c:v>
                </c:pt>
                <c:pt idx="2">
                  <c:v>1381.519</c:v>
                </c:pt>
                <c:pt idx="3">
                  <c:v>1499.33</c:v>
                </c:pt>
                <c:pt idx="4">
                  <c:v>1649.329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9D-8A42-ADB8-97CB34E5091B}"/>
            </c:ext>
          </c:extLst>
        </c:ser>
        <c:ser>
          <c:idx val="1"/>
          <c:order val="1"/>
          <c:tx>
            <c:strRef>
              <c:f>Data!$F$18</c:f>
              <c:strCache>
                <c:ptCount val="1"/>
                <c:pt idx="0">
                  <c:v>Administration 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Data!$G$18:$K$18</c:f>
              <c:numCache>
                <c:formatCode>#,##0_);\(#,##0\);\-</c:formatCode>
                <c:ptCount val="5"/>
                <c:pt idx="0">
                  <c:v>323.61</c:v>
                </c:pt>
                <c:pt idx="1">
                  <c:v>310.56400000000002</c:v>
                </c:pt>
                <c:pt idx="2">
                  <c:v>324.16300000000001</c:v>
                </c:pt>
                <c:pt idx="3">
                  <c:v>308.33600000000001</c:v>
                </c:pt>
                <c:pt idx="4">
                  <c:v>318.07190000000003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9D-8A42-ADB8-97CB34E50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449720"/>
        <c:axId val="503450040"/>
      </c:lineChart>
      <c:catAx>
        <c:axId val="50344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3450040"/>
        <c:crosses val="autoZero"/>
        <c:auto val="1"/>
        <c:lblAlgn val="ctr"/>
        <c:lblOffset val="100"/>
        <c:noMultiLvlLbl val="0"/>
      </c:catAx>
      <c:valAx>
        <c:axId val="503450040"/>
        <c:scaling>
          <c:orientation val="minMax"/>
          <c:max val="18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344972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PowerPoint]Data'!$C$12</c:f>
              <c:strCache>
                <c:ptCount val="1"/>
                <c:pt idx="0">
                  <c:v>Actual Dec 2019</c:v>
                </c:pt>
              </c:strCache>
            </c:strRef>
          </c:tx>
          <c:spPr>
            <a:solidFill>
              <a:srgbClr val="3964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PowerPoint]Data'!$B$18:$B$21</c:f>
              <c:strCache>
                <c:ptCount val="4"/>
                <c:pt idx="0">
                  <c:v>Operating profit</c:v>
                </c:pt>
                <c:pt idx="1">
                  <c:v>Profit Attributable to S/holders</c:v>
                </c:pt>
                <c:pt idx="2">
                  <c:v>Associate Share of profit</c:v>
                </c:pt>
                <c:pt idx="3">
                  <c:v>Value of New business</c:v>
                </c:pt>
              </c:strCache>
            </c:strRef>
          </c:cat>
          <c:val>
            <c:numRef>
              <c:f>'[Chart in Microsoft PowerPoint]Data'!$C$18:$C$21</c:f>
              <c:numCache>
                <c:formatCode>#,##0_);\(#,##0\);\-</c:formatCode>
                <c:ptCount val="4"/>
                <c:pt idx="0">
                  <c:v>376</c:v>
                </c:pt>
                <c:pt idx="1">
                  <c:v>437</c:v>
                </c:pt>
                <c:pt idx="2">
                  <c:v>142.233</c:v>
                </c:pt>
                <c:pt idx="3">
                  <c:v>157.69918736019514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F-9C46-B549-470D44ECF699}"/>
            </c:ext>
          </c:extLst>
        </c:ser>
        <c:ser>
          <c:idx val="1"/>
          <c:order val="1"/>
          <c:tx>
            <c:strRef>
              <c:f>'[Chart in Microsoft PowerPoint]Data'!$D$12</c:f>
              <c:strCache>
                <c:ptCount val="1"/>
                <c:pt idx="0">
                  <c:v>Actual Dec 2018</c:v>
                </c:pt>
              </c:strCache>
            </c:strRef>
          </c:tx>
          <c:spPr>
            <a:solidFill>
              <a:srgbClr val="CD502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PowerPoint]Data'!$B$18:$B$21</c:f>
              <c:strCache>
                <c:ptCount val="4"/>
                <c:pt idx="0">
                  <c:v>Operating profit</c:v>
                </c:pt>
                <c:pt idx="1">
                  <c:v>Profit Attributable to S/holders</c:v>
                </c:pt>
                <c:pt idx="2">
                  <c:v>Associate Share of profit</c:v>
                </c:pt>
                <c:pt idx="3">
                  <c:v>Value of New business</c:v>
                </c:pt>
              </c:strCache>
            </c:strRef>
          </c:cat>
          <c:val>
            <c:numRef>
              <c:f>'[Chart in Microsoft PowerPoint]Data'!$D$18:$D$21</c:f>
              <c:numCache>
                <c:formatCode>#,##0_);\(#,##0\);\-</c:formatCode>
                <c:ptCount val="4"/>
                <c:pt idx="0">
                  <c:v>375.15100000000001</c:v>
                </c:pt>
                <c:pt idx="1">
                  <c:v>370.67599999999999</c:v>
                </c:pt>
                <c:pt idx="2">
                  <c:v>52.871000000000002</c:v>
                </c:pt>
                <c:pt idx="3">
                  <c:v>146.67681518437769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F-9C46-B549-470D44ECF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548808"/>
        <c:axId val="1173549128"/>
      </c:barChart>
      <c:catAx>
        <c:axId val="117354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73549128"/>
        <c:crosses val="autoZero"/>
        <c:auto val="1"/>
        <c:lblAlgn val="ctr"/>
        <c:lblOffset val="100"/>
        <c:noMultiLvlLbl val="0"/>
      </c:catAx>
      <c:valAx>
        <c:axId val="1173549128"/>
        <c:scaling>
          <c:orientation val="minMax"/>
        </c:scaling>
        <c:delete val="1"/>
        <c:axPos val="l"/>
        <c:numFmt formatCode="#,##0_);\(#,##0\);\-" sourceLinked="1"/>
        <c:majorTickMark val="none"/>
        <c:minorTickMark val="none"/>
        <c:tickLblPos val="nextTo"/>
        <c:crossAx val="117354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Data!$F$6</c:f>
              <c:strCache>
                <c:ptCount val="1"/>
                <c:pt idx="0">
                  <c:v>Dividends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Data!$G$6:$K$6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847D-E04A-BE7F-1B3071B84D5F}"/>
            </c:ext>
          </c:extLst>
        </c:ser>
        <c:ser>
          <c:idx val="1"/>
          <c:order val="1"/>
          <c:tx>
            <c:strRef>
              <c:f>Data!$F$7</c:f>
              <c:strCache>
                <c:ptCount val="1"/>
                <c:pt idx="0">
                  <c:v>Interim</c:v>
                </c:pt>
              </c:strCache>
            </c:strRef>
          </c:tx>
          <c:spPr>
            <a:solidFill>
              <a:srgbClr val="39648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Data!$G$7:$K$7</c:f>
              <c:numCache>
                <c:formatCode>#,##0_);\(#,##0\);\-</c:formatCode>
                <c:ptCount val="5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60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D-E04A-BE7F-1B3071B84D5F}"/>
            </c:ext>
          </c:extLst>
        </c:ser>
        <c:ser>
          <c:idx val="2"/>
          <c:order val="2"/>
          <c:tx>
            <c:strRef>
              <c:f>Data!$F$8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rgbClr val="B64B2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Data!$G$8:$K$8</c:f>
              <c:numCache>
                <c:formatCode>#,##0_);\(#,##0\);\-</c:formatCode>
                <c:ptCount val="5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7D-E04A-BE7F-1B3071B84D5F}"/>
            </c:ext>
          </c:extLst>
        </c:ser>
        <c:ser>
          <c:idx val="3"/>
          <c:order val="3"/>
          <c:tx>
            <c:strRef>
              <c:f>Data!$F$9</c:f>
              <c:strCache>
                <c:ptCount val="1"/>
                <c:pt idx="0">
                  <c:v>Special</c:v>
                </c:pt>
              </c:strCache>
            </c:strRef>
          </c:tx>
          <c:spPr>
            <a:solidFill>
              <a:srgbClr val="5446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7D-E04A-BE7F-1B3071B84D5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7D-E04A-BE7F-1B3071B84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BFAD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Data!$G$9:$K$9</c:f>
              <c:numCache>
                <c:formatCode>#,##0_);\(#,##0\);\-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35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7D-E04A-BE7F-1B3071B8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1516240"/>
        <c:axId val="651516560"/>
      </c:barChart>
      <c:catAx>
        <c:axId val="6515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516560"/>
        <c:crosses val="autoZero"/>
        <c:auto val="1"/>
        <c:lblAlgn val="ctr"/>
        <c:lblOffset val="100"/>
        <c:noMultiLvlLbl val="0"/>
      </c:catAx>
      <c:valAx>
        <c:axId val="65151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51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779208"/>
        <c:axId val="862780488"/>
      </c:barChart>
      <c:catAx>
        <c:axId val="86277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780488"/>
        <c:crosses val="autoZero"/>
        <c:auto val="1"/>
        <c:lblAlgn val="ctr"/>
        <c:lblOffset val="100"/>
        <c:noMultiLvlLbl val="0"/>
      </c:catAx>
      <c:valAx>
        <c:axId val="862780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_);\(#,##0\);\-" sourceLinked="1"/>
        <c:majorTickMark val="none"/>
        <c:minorTickMark val="none"/>
        <c:tickLblPos val="nextTo"/>
        <c:crossAx val="862779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>
                <a:effectLst/>
              </a:rPr>
              <a:t>VNB in BWP Million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008784337351149E-2"/>
          <c:y val="0.21247122952558564"/>
          <c:w val="0.94099121566264887"/>
          <c:h val="0.72526427117608994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779208"/>
        <c:axId val="862780488"/>
      </c:barChart>
      <c:catAx>
        <c:axId val="86277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780488"/>
        <c:crosses val="autoZero"/>
        <c:auto val="1"/>
        <c:lblAlgn val="ctr"/>
        <c:lblOffset val="100"/>
        <c:noMultiLvlLbl val="0"/>
      </c:catAx>
      <c:valAx>
        <c:axId val="86278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_);\(#,##0\)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77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Data!$F$10</c:f>
              <c:strCache>
                <c:ptCount val="1"/>
                <c:pt idx="0">
                  <c:v>VNB</c:v>
                </c:pt>
              </c:strCache>
            </c:strRef>
          </c:tx>
          <c:spPr>
            <a:solidFill>
              <a:srgbClr val="B64B23"/>
            </a:solidFill>
            <a:ln>
              <a:noFill/>
            </a:ln>
            <a:effectLst/>
          </c:spPr>
          <c:invertIfNegative val="0"/>
          <c:cat>
            <c:strRef>
              <c:f>Data!$G$5:$K$5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Data!$G$10:$K$10</c:f>
              <c:numCache>
                <c:formatCode>#,##0_);\(#,##0\);\-</c:formatCode>
                <c:ptCount val="5"/>
                <c:pt idx="0">
                  <c:v>163.63999999999999</c:v>
                </c:pt>
                <c:pt idx="1">
                  <c:v>161.57499999999999</c:v>
                </c:pt>
                <c:pt idx="2">
                  <c:v>148.51582360294248</c:v>
                </c:pt>
                <c:pt idx="3">
                  <c:v>146.67681518437769</c:v>
                </c:pt>
                <c:pt idx="4">
                  <c:v>157.69918736019514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A-C34C-BD73-04441C14E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4859080"/>
        <c:axId val="1164859400"/>
      </c:barChart>
      <c:catAx>
        <c:axId val="116485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4859400"/>
        <c:crosses val="autoZero"/>
        <c:auto val="1"/>
        <c:lblAlgn val="ctr"/>
        <c:lblOffset val="100"/>
        <c:noMultiLvlLbl val="0"/>
      </c:catAx>
      <c:valAx>
        <c:axId val="1164859400"/>
        <c:scaling>
          <c:orientation val="minMax"/>
          <c:min val="0"/>
        </c:scaling>
        <c:delete val="0"/>
        <c:axPos val="l"/>
        <c:numFmt formatCode="#,##0_);\(#,##0\)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485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Graphs - Dec2019 _ Mpho 26022020.xlsb]Data'!$F$11</c:f>
              <c:strCache>
                <c:ptCount val="1"/>
                <c:pt idx="0">
                  <c:v>Embedded value components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Graphs - Dec2019 _ Mpho 26022020.xlsb]Data'!$G$5:$K$5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'[Copy of Graphs - Dec2019 _ Mpho 26022020.xlsb]Data'!$G$11:$K$11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852E-4F4B-BC23-1F25D97AB111}"/>
            </c:ext>
          </c:extLst>
        </c:ser>
        <c:ser>
          <c:idx val="1"/>
          <c:order val="1"/>
          <c:tx>
            <c:strRef>
              <c:f>'[Copy of Graphs - Dec2019 _ Mpho 26022020.xlsb]Data'!$F$12</c:f>
              <c:strCache>
                <c:ptCount val="1"/>
                <c:pt idx="0">
                  <c:v>Value of Net assets</c:v>
                </c:pt>
              </c:strCache>
            </c:strRef>
          </c:tx>
          <c:spPr>
            <a:solidFill>
              <a:srgbClr val="8257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Graphs - Dec2019 _ Mpho 26022020.xlsb]Data'!$G$5:$K$5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'[Copy of Graphs - Dec2019 _ Mpho 26022020.xlsb]Data'!$G$12:$K$12</c:f>
              <c:numCache>
                <c:formatCode>#,##0_);\(#,##0\);\-</c:formatCode>
                <c:ptCount val="5"/>
                <c:pt idx="0">
                  <c:v>1640</c:v>
                </c:pt>
                <c:pt idx="1">
                  <c:v>2851</c:v>
                </c:pt>
                <c:pt idx="2">
                  <c:v>2830.5539322529003</c:v>
                </c:pt>
                <c:pt idx="3">
                  <c:v>2755.5753741555372</c:v>
                </c:pt>
                <c:pt idx="4">
                  <c:v>2840.9916324802466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E-4F4B-BC23-1F25D97AB111}"/>
            </c:ext>
          </c:extLst>
        </c:ser>
        <c:ser>
          <c:idx val="2"/>
          <c:order val="2"/>
          <c:tx>
            <c:strRef>
              <c:f>'[Copy of Graphs - Dec2019 _ Mpho 26022020.xlsb]Data'!$F$13</c:f>
              <c:strCache>
                <c:ptCount val="1"/>
                <c:pt idx="0">
                  <c:v>Value of inforce business</c:v>
                </c:pt>
              </c:strCache>
            </c:strRef>
          </c:tx>
          <c:spPr>
            <a:solidFill>
              <a:srgbClr val="DE7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Graphs - Dec2019 _ Mpho 26022020.xlsb]Data'!$G$5:$K$5</c:f>
              <c:strCache>
                <c:ptCount val="5"/>
                <c:pt idx="0">
                  <c:v>Dec 2015</c:v>
                </c:pt>
                <c:pt idx="1">
                  <c:v>Dec 2016</c:v>
                </c:pt>
                <c:pt idx="2">
                  <c:v>Dec 2017</c:v>
                </c:pt>
                <c:pt idx="3">
                  <c:v>Dec 2018</c:v>
                </c:pt>
                <c:pt idx="4">
                  <c:v>Dec 2019</c:v>
                </c:pt>
              </c:strCache>
            </c:strRef>
          </c:cat>
          <c:val>
            <c:numRef>
              <c:f>'[Copy of Graphs - Dec2019 _ Mpho 26022020.xlsb]Data'!$G$13:$K$13</c:f>
              <c:numCache>
                <c:formatCode>#,##0_);\(#,##0\);\-</c:formatCode>
                <c:ptCount val="5"/>
                <c:pt idx="0">
                  <c:v>1328.7244406903437</c:v>
                </c:pt>
                <c:pt idx="1">
                  <c:v>1488.831300661142</c:v>
                </c:pt>
                <c:pt idx="2">
                  <c:v>1431.7555601237791</c:v>
                </c:pt>
                <c:pt idx="3">
                  <c:v>1663.8552657643188</c:v>
                </c:pt>
                <c:pt idx="4">
                  <c:v>1810.553851862823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E-4F4B-BC23-1F25D97A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4863560"/>
        <c:axId val="1164863880"/>
      </c:barChart>
      <c:catAx>
        <c:axId val="116486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4863880"/>
        <c:crosses val="autoZero"/>
        <c:auto val="1"/>
        <c:lblAlgn val="ctr"/>
        <c:lblOffset val="100"/>
        <c:noMultiLvlLbl val="0"/>
      </c:catAx>
      <c:valAx>
        <c:axId val="1164863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486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97C4-8814-1F4A-94D9-63810730A3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1F53-B6DE-594F-9166-136EA893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1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1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8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6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8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2B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1531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man&#10;&#10;Description automatically generated">
            <a:extLst>
              <a:ext uri="{FF2B5EF4-FFF2-40B4-BE49-F238E27FC236}">
                <a16:creationId xmlns:a16="http://schemas.microsoft.com/office/drawing/2014/main" id="{FE9C589A-42EA-8A47-A5C0-751EBF54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 t="4573" r="54198" b="5476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02DC2-282D-D947-8921-C816E7D3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288215" y="4085492"/>
            <a:ext cx="3733799" cy="37337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461194-78B4-EE44-B444-E6E076CF5D1C}"/>
              </a:ext>
            </a:extLst>
          </p:cNvPr>
          <p:cNvGrpSpPr/>
          <p:nvPr/>
        </p:nvGrpSpPr>
        <p:grpSpPr>
          <a:xfrm>
            <a:off x="9652094" y="-1450950"/>
            <a:ext cx="4235752" cy="4001189"/>
            <a:chOff x="1833702" y="2393806"/>
            <a:chExt cx="2273636" cy="2273636"/>
          </a:xfrm>
          <a:solidFill>
            <a:srgbClr val="C1531A">
              <a:alpha val="16000"/>
            </a:srgbClr>
          </a:solidFill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2D695C16-2CD7-B742-A531-B726ABD73629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94012C7F-D02C-414B-8FAC-A6C203582B9E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FC87962-72C2-EF48-AD5A-0CE7F7BE717C}"/>
              </a:ext>
            </a:extLst>
          </p:cNvPr>
          <p:cNvSpPr txBox="1">
            <a:spLocks/>
          </p:cNvSpPr>
          <p:nvPr/>
        </p:nvSpPr>
        <p:spPr>
          <a:xfrm>
            <a:off x="5931876" y="1014986"/>
            <a:ext cx="5416062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F2B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rgbClr val="FFFFFF"/>
                </a:solidFill>
              </a:rPr>
              <a:t>2019 Year End Financial Results Announcement </a:t>
            </a:r>
          </a:p>
        </p:txBody>
      </p:sp>
    </p:spTree>
    <p:extLst>
      <p:ext uri="{BB962C8B-B14F-4D97-AF65-F5344CB8AC3E}">
        <p14:creationId xmlns:p14="http://schemas.microsoft.com/office/powerpoint/2010/main" val="370288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6C3A2-A511-5244-8358-7609BC0E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Financial position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louds in the dark&#10;&#10;Description automatically generated">
            <a:extLst>
              <a:ext uri="{FF2B5EF4-FFF2-40B4-BE49-F238E27FC236}">
                <a16:creationId xmlns:a16="http://schemas.microsoft.com/office/drawing/2014/main" id="{129424BE-5D6E-CE47-9504-5D589AC5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58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17653-9AD1-0848-B1E6-B6A6B5151D89}"/>
              </a:ext>
            </a:extLst>
          </p:cNvPr>
          <p:cNvSpPr/>
          <p:nvPr/>
        </p:nvSpPr>
        <p:spPr>
          <a:xfrm>
            <a:off x="0" y="2606738"/>
            <a:ext cx="302085" cy="1715479"/>
          </a:xfrm>
          <a:prstGeom prst="rect">
            <a:avLst/>
          </a:prstGeom>
          <a:solidFill>
            <a:srgbClr val="B6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CA9E6-7BBC-E641-B6C3-B5C583C93345}"/>
              </a:ext>
            </a:extLst>
          </p:cNvPr>
          <p:cNvSpPr/>
          <p:nvPr/>
        </p:nvSpPr>
        <p:spPr>
          <a:xfrm>
            <a:off x="8384717" y="2606738"/>
            <a:ext cx="212398" cy="1715479"/>
          </a:xfrm>
          <a:prstGeom prst="rect">
            <a:avLst/>
          </a:prstGeom>
          <a:solidFill>
            <a:srgbClr val="B6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364D2-9AB2-7542-B75A-20AC602C35D9}"/>
              </a:ext>
            </a:extLst>
          </p:cNvPr>
          <p:cNvSpPr/>
          <p:nvPr/>
        </p:nvSpPr>
        <p:spPr>
          <a:xfrm>
            <a:off x="8720100" y="2606738"/>
            <a:ext cx="165408" cy="1715479"/>
          </a:xfrm>
          <a:prstGeom prst="rect">
            <a:avLst/>
          </a:prstGeom>
          <a:solidFill>
            <a:srgbClr val="B6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73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361880-0DC6-5C43-82F0-2750AC213050}"/>
              </a:ext>
            </a:extLst>
          </p:cNvPr>
          <p:cNvSpPr txBox="1"/>
          <p:nvPr/>
        </p:nvSpPr>
        <p:spPr>
          <a:xfrm>
            <a:off x="240323" y="328430"/>
            <a:ext cx="5454881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BWP Million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42A5A3-26B6-AF4F-95D6-01A1269B4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lum bright="70000" contrast="-70000"/>
          </a:blip>
          <a:srcRect l="4159" t="862" r="58403" b="53675"/>
          <a:stretch/>
        </p:blipFill>
        <p:spPr>
          <a:xfrm>
            <a:off x="4667568" y="5004"/>
            <a:ext cx="7524432" cy="685299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BDF18C-29EC-B549-8141-87033EBF1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162436"/>
              </p:ext>
            </p:extLst>
          </p:nvPr>
        </p:nvGraphicFramePr>
        <p:xfrm>
          <a:off x="627797" y="982639"/>
          <a:ext cx="10919433" cy="568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C7417DE-B4E5-974A-9BFB-3356DB993EE0}"/>
              </a:ext>
            </a:extLst>
          </p:cNvPr>
          <p:cNvGrpSpPr/>
          <p:nvPr/>
        </p:nvGrpSpPr>
        <p:grpSpPr>
          <a:xfrm>
            <a:off x="1774002" y="2954215"/>
            <a:ext cx="2563528" cy="196696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B4392901-4500-DF4A-A5CC-0FC6BDEE11E6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801EB953-91A5-BC43-9E15-3B2F233D7B9C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333AD-BFD9-0D41-82FC-0B3E0C4649F5}"/>
              </a:ext>
            </a:extLst>
          </p:cNvPr>
          <p:cNvGrpSpPr/>
          <p:nvPr/>
        </p:nvGrpSpPr>
        <p:grpSpPr>
          <a:xfrm>
            <a:off x="5079909" y="4271251"/>
            <a:ext cx="2563528" cy="196696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F1EC9079-A575-E944-9BA0-CB6A86940AAD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969DB0EA-EBE7-0240-9AA2-410D814B9F69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73DD6D-C7AB-E740-88EE-B9BCBAE97DA1}"/>
              </a:ext>
            </a:extLst>
          </p:cNvPr>
          <p:cNvGrpSpPr/>
          <p:nvPr/>
        </p:nvGrpSpPr>
        <p:grpSpPr>
          <a:xfrm>
            <a:off x="8486003" y="5254731"/>
            <a:ext cx="2563528" cy="196696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15" name="Freeform: Shape 22">
              <a:extLst>
                <a:ext uri="{FF2B5EF4-FFF2-40B4-BE49-F238E27FC236}">
                  <a16:creationId xmlns:a16="http://schemas.microsoft.com/office/drawing/2014/main" id="{E0584ADD-1BD6-9449-87E2-9ABC1397923F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6995347A-0A8C-E14F-9412-40925055C245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5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louds in the dark&#10;&#10;Description automatically generated">
            <a:extLst>
              <a:ext uri="{FF2B5EF4-FFF2-40B4-BE49-F238E27FC236}">
                <a16:creationId xmlns:a16="http://schemas.microsoft.com/office/drawing/2014/main" id="{4CB624D2-BC1A-9E42-9097-B2B813FD2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2000"/>
          </a:blip>
          <a:srcRect b="15303"/>
          <a:stretch/>
        </p:blipFill>
        <p:spPr>
          <a:xfrm>
            <a:off x="-1524" y="-34487"/>
            <a:ext cx="12193524" cy="6892487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6B37219-ED81-0948-A9F7-D765121F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Value Earnings - GEV Movement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F7EC6A-5427-FF48-9BB8-47B568FDF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264261"/>
              </p:ext>
            </p:extLst>
          </p:nvPr>
        </p:nvGraphicFramePr>
        <p:xfrm>
          <a:off x="296562" y="1290410"/>
          <a:ext cx="11601148" cy="651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119691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louds in the dark&#10;&#10;Description automatically generated">
            <a:extLst>
              <a:ext uri="{FF2B5EF4-FFF2-40B4-BE49-F238E27FC236}">
                <a16:creationId xmlns:a16="http://schemas.microsoft.com/office/drawing/2014/main" id="{EADE0BBC-57FD-6C4E-901A-CEC687A8A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b="15303"/>
          <a:stretch/>
        </p:blipFill>
        <p:spPr>
          <a:xfrm>
            <a:off x="-1524" y="-34487"/>
            <a:ext cx="12193524" cy="6892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752FB-AB37-CD4B-9F16-ED6C359D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8" y="121024"/>
            <a:ext cx="10515600" cy="1325563"/>
          </a:xfrm>
        </p:spPr>
        <p:txBody>
          <a:bodyPr/>
          <a:lstStyle/>
          <a:p>
            <a:r>
              <a:rPr lang="en-US" dirty="0"/>
              <a:t>Return on Embedded Value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E3965F-E6C1-0843-8599-CC1D82016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97516"/>
              </p:ext>
            </p:extLst>
          </p:nvPr>
        </p:nvGraphicFramePr>
        <p:xfrm>
          <a:off x="369134" y="1198319"/>
          <a:ext cx="11518066" cy="537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7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9D579D-4C51-B649-93C8-10C7C0B222CD}"/>
              </a:ext>
            </a:extLst>
          </p:cNvPr>
          <p:cNvSpPr txBox="1"/>
          <p:nvPr/>
        </p:nvSpPr>
        <p:spPr>
          <a:xfrm>
            <a:off x="1506071" y="1636041"/>
            <a:ext cx="988580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Engineered to deliver,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7D13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 we engineer legacies.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A357C0-422B-E547-8856-3317E5519115}"/>
              </a:ext>
            </a:extLst>
          </p:cNvPr>
          <p:cNvGrpSpPr/>
          <p:nvPr/>
        </p:nvGrpSpPr>
        <p:grpSpPr>
          <a:xfrm>
            <a:off x="10196509" y="4312480"/>
            <a:ext cx="2709834" cy="3016329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156BA5B4-507B-7F43-9D3A-938D1978E95D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solidFill>
                <a:srgbClr val="F0A22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4917CFF3-D161-6A45-9B37-C99BC960CDC9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solidFill>
                <a:srgbClr val="F0A22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9A7A25-0D44-2845-9C73-6D5B14E3176C}"/>
              </a:ext>
            </a:extLst>
          </p:cNvPr>
          <p:cNvGrpSpPr/>
          <p:nvPr/>
        </p:nvGrpSpPr>
        <p:grpSpPr>
          <a:xfrm rot="1088190">
            <a:off x="7709599" y="5601468"/>
            <a:ext cx="2709834" cy="3016329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879D55E6-48B2-214E-B676-28E780C6ED25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solidFill>
                <a:srgbClr val="F0A22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DA006143-DA7A-C242-9492-37FC74D61AF5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solidFill>
                <a:srgbClr val="F0A22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B22C6E0-8607-034F-812B-2BA81A11A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lum bright="70000" contrast="-70000"/>
          </a:blip>
          <a:srcRect l="4159" t="862" r="58403" b="53675"/>
          <a:stretch/>
        </p:blipFill>
        <p:spPr>
          <a:xfrm>
            <a:off x="-34309" y="0"/>
            <a:ext cx="7524432" cy="68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8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D7A50-BE43-FC49-A00C-8C54F1AC5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5F73F5-9CCA-5E4F-A9B9-29519A96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22E"/>
                </a:solidFill>
              </a:rPr>
              <a:t>Any 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13F89-5440-DA4A-BD9C-2301E9DF9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4159" t="862" r="58403" b="53675"/>
          <a:stretch/>
        </p:blipFill>
        <p:spPr>
          <a:xfrm>
            <a:off x="4667568" y="5004"/>
            <a:ext cx="7524432" cy="68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438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man&#10;&#10;Description automatically generated">
            <a:extLst>
              <a:ext uri="{FF2B5EF4-FFF2-40B4-BE49-F238E27FC236}">
                <a16:creationId xmlns:a16="http://schemas.microsoft.com/office/drawing/2014/main" id="{FE9C589A-42EA-8A47-A5C0-751EBF54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 t="4573" r="54198" b="5476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02DC2-282D-D947-8921-C816E7D3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652094" y="4941336"/>
            <a:ext cx="2440467" cy="24404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461194-78B4-EE44-B444-E6E076CF5D1C}"/>
              </a:ext>
            </a:extLst>
          </p:cNvPr>
          <p:cNvGrpSpPr/>
          <p:nvPr/>
        </p:nvGrpSpPr>
        <p:grpSpPr>
          <a:xfrm>
            <a:off x="9652094" y="-1450950"/>
            <a:ext cx="4235752" cy="4001189"/>
            <a:chOff x="1833702" y="2393806"/>
            <a:chExt cx="2273636" cy="2273636"/>
          </a:xfrm>
          <a:solidFill>
            <a:srgbClr val="C1531A">
              <a:alpha val="16000"/>
            </a:srgbClr>
          </a:solidFill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2D695C16-2CD7-B742-A531-B726ABD73629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94012C7F-D02C-414B-8FAC-A6C203582B9E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FC87962-72C2-EF48-AD5A-0CE7F7BE717C}"/>
              </a:ext>
            </a:extLst>
          </p:cNvPr>
          <p:cNvSpPr txBox="1">
            <a:spLocks/>
          </p:cNvSpPr>
          <p:nvPr/>
        </p:nvSpPr>
        <p:spPr>
          <a:xfrm>
            <a:off x="5931876" y="1014986"/>
            <a:ext cx="5416062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F2B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Re a </a:t>
            </a:r>
            <a:r>
              <a:rPr lang="en-US" dirty="0" err="1">
                <a:solidFill>
                  <a:srgbClr val="FFFFFF"/>
                </a:solidFill>
              </a:rPr>
              <a:t>leboga</a:t>
            </a:r>
            <a:endParaRPr lang="en-US" dirty="0">
              <a:solidFill>
                <a:srgbClr val="FFFFFF"/>
              </a:solidFill>
            </a:endParaRPr>
          </a:p>
          <a:p>
            <a:endParaRPr lang="en-US" sz="4400" dirty="0">
              <a:solidFill>
                <a:srgbClr val="FFFFFF"/>
              </a:solidFill>
            </a:endParaRPr>
          </a:p>
          <a:p>
            <a:r>
              <a:rPr lang="en-US" sz="4400" dirty="0">
                <a:solidFill>
                  <a:srgbClr val="FFFFFF"/>
                </a:solidFill>
              </a:rPr>
              <a:t>(Thank you)</a:t>
            </a:r>
          </a:p>
          <a:p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584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icycle, motorcycle, table, sitting&#10;&#10;Description automatically generated">
            <a:extLst>
              <a:ext uri="{FF2B5EF4-FFF2-40B4-BE49-F238E27FC236}">
                <a16:creationId xmlns:a16="http://schemas.microsoft.com/office/drawing/2014/main" id="{944FE7E8-8ED2-5C41-8501-844262ECB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16" b="-1"/>
          <a:stretch/>
        </p:blipFill>
        <p:spPr>
          <a:xfrm rot="5400000">
            <a:off x="2970360" y="-2363642"/>
            <a:ext cx="6857999" cy="115852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85C3AD-2D0E-7E4D-936C-2F1D7365CB4C}"/>
              </a:ext>
            </a:extLst>
          </p:cNvPr>
          <p:cNvSpPr txBox="1"/>
          <p:nvPr/>
        </p:nvSpPr>
        <p:spPr>
          <a:xfrm>
            <a:off x="886265" y="1152144"/>
            <a:ext cx="4431323" cy="30723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Performance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Kudakwashe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Mukushi</a:t>
            </a:r>
            <a:endParaRPr lang="en-US" sz="35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CFO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87ADF2-2499-D749-A952-F1FDC6BDAE51}"/>
              </a:ext>
            </a:extLst>
          </p:cNvPr>
          <p:cNvGrpSpPr/>
          <p:nvPr/>
        </p:nvGrpSpPr>
        <p:grpSpPr>
          <a:xfrm>
            <a:off x="-3045875" y="4253750"/>
            <a:ext cx="4413918" cy="4376476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38" name="Freeform: Shape 22">
              <a:extLst>
                <a:ext uri="{FF2B5EF4-FFF2-40B4-BE49-F238E27FC236}">
                  <a16:creationId xmlns:a16="http://schemas.microsoft.com/office/drawing/2014/main" id="{BCCF1519-D31B-5D44-AA05-8140D265FFE1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: Shape 23">
              <a:extLst>
                <a:ext uri="{FF2B5EF4-FFF2-40B4-BE49-F238E27FC236}">
                  <a16:creationId xmlns:a16="http://schemas.microsoft.com/office/drawing/2014/main" id="{BF8496AA-BF8D-4C4E-9598-43F791499417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122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D9155-1006-5B46-9519-BAEEB408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0A22E"/>
                </a:solidFill>
              </a:rPr>
              <a:t>Revenue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C702E5-D153-2F47-AE4C-100CD1BC9F7B}"/>
              </a:ext>
            </a:extLst>
          </p:cNvPr>
          <p:cNvGrpSpPr/>
          <p:nvPr/>
        </p:nvGrpSpPr>
        <p:grpSpPr>
          <a:xfrm>
            <a:off x="5777154" y="685800"/>
            <a:ext cx="4958866" cy="510540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D5C33B78-90B3-9B47-AC34-C9C23C118107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779BD32A-095B-7E4B-B372-4477ACD8179E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F2598-B992-1C4B-918D-67CCF18D8591}"/>
              </a:ext>
            </a:extLst>
          </p:cNvPr>
          <p:cNvGrpSpPr/>
          <p:nvPr/>
        </p:nvGrpSpPr>
        <p:grpSpPr>
          <a:xfrm>
            <a:off x="-630018" y="-772304"/>
            <a:ext cx="3409004" cy="350974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25ED43-CA5C-F543-A084-5366A6BE6CE2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AFE3AB-2451-744D-8375-6FB5B227B628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9" name="Picture 28" descr="A picture containing bicycle, motorcycle, table, sitting&#10;&#10;Description automatically generated">
            <a:extLst>
              <a:ext uri="{FF2B5EF4-FFF2-40B4-BE49-F238E27FC236}">
                <a16:creationId xmlns:a16="http://schemas.microsoft.com/office/drawing/2014/main" id="{47C2809E-C3C8-A74A-8A3D-8C0A754C8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1316" b="-2"/>
          <a:stretch/>
        </p:blipFill>
        <p:spPr>
          <a:xfrm rot="5400000">
            <a:off x="2681024" y="-2624348"/>
            <a:ext cx="6857998" cy="122200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9033634-F48D-3649-9C36-9E4B65507D13}"/>
              </a:ext>
            </a:extLst>
          </p:cNvPr>
          <p:cNvSpPr/>
          <p:nvPr/>
        </p:nvSpPr>
        <p:spPr>
          <a:xfrm>
            <a:off x="4744043" y="0"/>
            <a:ext cx="7739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96BFFF-0C48-974C-8FF9-B9BE4AE75A84}"/>
              </a:ext>
            </a:extLst>
          </p:cNvPr>
          <p:cNvSpPr txBox="1"/>
          <p:nvPr/>
        </p:nvSpPr>
        <p:spPr>
          <a:xfrm>
            <a:off x="4991560" y="162426"/>
            <a:ext cx="5454881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BWP Million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9C543DB-5022-EF4A-AF89-6E0BB96F9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285673"/>
              </p:ext>
            </p:extLst>
          </p:nvPr>
        </p:nvGraphicFramePr>
        <p:xfrm>
          <a:off x="3621679" y="262216"/>
          <a:ext cx="8368504" cy="633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836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Sub>
          <a:bldChart bld="category" animBg="0"/>
        </p:bldSub>
      </p:bldGraphic>
      <p:bldGraphic spid="31" grpId="1">
        <p:bldSub>
          <a:bldChart bld="category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D9155-1006-5B46-9519-BAEEB408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0A22E"/>
                </a:solidFill>
              </a:rPr>
              <a:t>Expenses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C702E5-D153-2F47-AE4C-100CD1BC9F7B}"/>
              </a:ext>
            </a:extLst>
          </p:cNvPr>
          <p:cNvGrpSpPr/>
          <p:nvPr/>
        </p:nvGrpSpPr>
        <p:grpSpPr>
          <a:xfrm>
            <a:off x="5777154" y="685800"/>
            <a:ext cx="4958866" cy="510540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D5C33B78-90B3-9B47-AC34-C9C23C118107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779BD32A-095B-7E4B-B372-4477ACD8179E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F2598-B992-1C4B-918D-67CCF18D8591}"/>
              </a:ext>
            </a:extLst>
          </p:cNvPr>
          <p:cNvGrpSpPr/>
          <p:nvPr/>
        </p:nvGrpSpPr>
        <p:grpSpPr>
          <a:xfrm>
            <a:off x="-1019186" y="-1754870"/>
            <a:ext cx="3409004" cy="350974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25ED43-CA5C-F543-A084-5366A6BE6CE2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AFE3AB-2451-744D-8375-6FB5B227B628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9" name="Picture 28" descr="A picture containing bicycle, motorcycle, table, sitting&#10;&#10;Description automatically generated">
            <a:extLst>
              <a:ext uri="{FF2B5EF4-FFF2-40B4-BE49-F238E27FC236}">
                <a16:creationId xmlns:a16="http://schemas.microsoft.com/office/drawing/2014/main" id="{68992866-249E-CF4F-A4F2-EE5AC6DD5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1316" b="-2"/>
          <a:stretch/>
        </p:blipFill>
        <p:spPr>
          <a:xfrm rot="5400000">
            <a:off x="2681024" y="-2690552"/>
            <a:ext cx="6857998" cy="122200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D7E7374-6DC9-2A47-8228-F73C9BDB3B9E}"/>
              </a:ext>
            </a:extLst>
          </p:cNvPr>
          <p:cNvSpPr/>
          <p:nvPr/>
        </p:nvSpPr>
        <p:spPr>
          <a:xfrm>
            <a:off x="4744043" y="0"/>
            <a:ext cx="7739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4CA6316-23B9-C04A-B732-F0FA187F2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399831"/>
              </p:ext>
            </p:extLst>
          </p:nvPr>
        </p:nvGraphicFramePr>
        <p:xfrm>
          <a:off x="4739280" y="640229"/>
          <a:ext cx="7228602" cy="592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196BFFF-0C48-974C-8FF9-B9BE4AE75A84}"/>
              </a:ext>
            </a:extLst>
          </p:cNvPr>
          <p:cNvSpPr txBox="1"/>
          <p:nvPr/>
        </p:nvSpPr>
        <p:spPr>
          <a:xfrm>
            <a:off x="4991560" y="162426"/>
            <a:ext cx="5454881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BWP Million</a:t>
            </a:r>
          </a:p>
        </p:txBody>
      </p:sp>
    </p:spTree>
    <p:extLst>
      <p:ext uri="{BB962C8B-B14F-4D97-AF65-F5344CB8AC3E}">
        <p14:creationId xmlns:p14="http://schemas.microsoft.com/office/powerpoint/2010/main" val="186600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cycle, motorcycle, table, sitting&#10;&#10;Description automatically generated">
            <a:extLst>
              <a:ext uri="{FF2B5EF4-FFF2-40B4-BE49-F238E27FC236}">
                <a16:creationId xmlns:a16="http://schemas.microsoft.com/office/drawing/2014/main" id="{5B3F767C-0193-8540-A616-E63C6017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0451" t="30926" r="33775" b="58225"/>
          <a:stretch/>
        </p:blipFill>
        <p:spPr>
          <a:xfrm rot="5400000">
            <a:off x="-1869141" y="1869141"/>
            <a:ext cx="6858000" cy="3119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40AD6E-0025-CE4C-BB83-D46AAAAC8891}"/>
              </a:ext>
            </a:extLst>
          </p:cNvPr>
          <p:cNvSpPr>
            <a:spLocks/>
          </p:cNvSpPr>
          <p:nvPr/>
        </p:nvSpPr>
        <p:spPr>
          <a:xfrm>
            <a:off x="3119718" y="0"/>
            <a:ext cx="90722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0805C-29F9-9148-9C91-9CAE12C5C710}"/>
              </a:ext>
            </a:extLst>
          </p:cNvPr>
          <p:cNvSpPr txBox="1"/>
          <p:nvPr/>
        </p:nvSpPr>
        <p:spPr>
          <a:xfrm>
            <a:off x="3400650" y="458214"/>
            <a:ext cx="4828950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BWP Million</a:t>
            </a:r>
          </a:p>
          <a:p>
            <a:pPr algn="l"/>
            <a:endParaRPr lang="en-GB" sz="2800" b="1" dirty="0">
              <a:solidFill>
                <a:srgbClr val="0F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9DAA1F-574C-A348-9BBA-16B853002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409676"/>
              </p:ext>
            </p:extLst>
          </p:nvPr>
        </p:nvGraphicFramePr>
        <p:xfrm>
          <a:off x="3400650" y="776908"/>
          <a:ext cx="8827477" cy="562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609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D9155-1006-5B46-9519-BAEEB408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0A22E"/>
                </a:solidFill>
              </a:rPr>
              <a:t>Profitability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C702E5-D153-2F47-AE4C-100CD1BC9F7B}"/>
              </a:ext>
            </a:extLst>
          </p:cNvPr>
          <p:cNvGrpSpPr/>
          <p:nvPr/>
        </p:nvGrpSpPr>
        <p:grpSpPr>
          <a:xfrm>
            <a:off x="5777154" y="685800"/>
            <a:ext cx="4958866" cy="510540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D5C33B78-90B3-9B47-AC34-C9C23C118107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779BD32A-095B-7E4B-B372-4477ACD8179E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F2598-B992-1C4B-918D-67CCF18D8591}"/>
              </a:ext>
            </a:extLst>
          </p:cNvPr>
          <p:cNvGrpSpPr/>
          <p:nvPr/>
        </p:nvGrpSpPr>
        <p:grpSpPr>
          <a:xfrm>
            <a:off x="-1857697" y="3881660"/>
            <a:ext cx="3409004" cy="350974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25ED43-CA5C-F543-A084-5366A6BE6CE2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AFE3AB-2451-744D-8375-6FB5B227B628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bicycle, motorcycle, table, sitting&#10;&#10;Description automatically generated">
            <a:extLst>
              <a:ext uri="{FF2B5EF4-FFF2-40B4-BE49-F238E27FC236}">
                <a16:creationId xmlns:a16="http://schemas.microsoft.com/office/drawing/2014/main" id="{A9FC0B98-41B4-7247-A725-C102F352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1316" b="-2"/>
          <a:stretch/>
        </p:blipFill>
        <p:spPr>
          <a:xfrm rot="5400000">
            <a:off x="2667001" y="-2668892"/>
            <a:ext cx="6857998" cy="1222004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F344971-8C18-FD42-B522-81C0A3B0A2D5}"/>
              </a:ext>
            </a:extLst>
          </p:cNvPr>
          <p:cNvSpPr/>
          <p:nvPr/>
        </p:nvSpPr>
        <p:spPr>
          <a:xfrm>
            <a:off x="4744043" y="0"/>
            <a:ext cx="7739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96BFFF-0C48-974C-8FF9-B9BE4AE75A84}"/>
              </a:ext>
            </a:extLst>
          </p:cNvPr>
          <p:cNvSpPr txBox="1"/>
          <p:nvPr/>
        </p:nvSpPr>
        <p:spPr>
          <a:xfrm>
            <a:off x="4991560" y="162426"/>
            <a:ext cx="5454881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BWP Million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67A87098-420F-45D2-B234-4E7835EBE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29254"/>
              </p:ext>
            </p:extLst>
          </p:nvPr>
        </p:nvGraphicFramePr>
        <p:xfrm>
          <a:off x="4938729" y="685799"/>
          <a:ext cx="7146179" cy="59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22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louds in the dark&#10;&#10;Description automatically generated">
            <a:extLst>
              <a:ext uri="{FF2B5EF4-FFF2-40B4-BE49-F238E27FC236}">
                <a16:creationId xmlns:a16="http://schemas.microsoft.com/office/drawing/2014/main" id="{77429D13-16EF-EA45-8FDE-22E95CB00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grayscl/>
          </a:blip>
          <a:srcRect l="16518" r="20965" b="47111"/>
          <a:stretch/>
        </p:blipFill>
        <p:spPr>
          <a:xfrm>
            <a:off x="-23159" y="-39769"/>
            <a:ext cx="12215158" cy="6897769"/>
          </a:xfrm>
          <a:prstGeom prst="rect">
            <a:avLst/>
          </a:prstGeom>
        </p:spPr>
      </p:pic>
      <p:sp>
        <p:nvSpPr>
          <p:cNvPr id="21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3876B7-B3CD-244E-B975-9DC03CDB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C1531A"/>
                </a:solidFill>
              </a:rPr>
              <a:t>Delivering on our promises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5F731-05B5-144B-89FE-4BB1ED39617E}"/>
              </a:ext>
            </a:extLst>
          </p:cNvPr>
          <p:cNvSpPr/>
          <p:nvPr/>
        </p:nvSpPr>
        <p:spPr>
          <a:xfrm>
            <a:off x="1213036" y="3889233"/>
            <a:ext cx="2507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Dividends (thebe per share)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358967-5372-FA4E-BD7A-B1116261D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70939"/>
              </p:ext>
            </p:extLst>
          </p:nvPr>
        </p:nvGraphicFramePr>
        <p:xfrm>
          <a:off x="4133848" y="281354"/>
          <a:ext cx="7929197" cy="649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1035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17BB3-777A-AA41-843A-51F6AEB3E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15842"/>
          <a:stretch/>
        </p:blipFill>
        <p:spPr>
          <a:xfrm>
            <a:off x="-1" y="0"/>
            <a:ext cx="122233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E8A84-A828-6747-B37C-0947F719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9"/>
            <a:ext cx="10515600" cy="1325563"/>
          </a:xfrm>
        </p:spPr>
        <p:txBody>
          <a:bodyPr/>
          <a:lstStyle/>
          <a:p>
            <a:r>
              <a:rPr lang="en-US" dirty="0"/>
              <a:t>Value of New Business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437294B1-2E65-4880-9535-4D99F2BFA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863908"/>
              </p:ext>
            </p:extLst>
          </p:nvPr>
        </p:nvGraphicFramePr>
        <p:xfrm>
          <a:off x="838200" y="202733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1221D9-70BD-4022-8A6D-F6AB66460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423338"/>
              </p:ext>
            </p:extLst>
          </p:nvPr>
        </p:nvGraphicFramePr>
        <p:xfrm>
          <a:off x="598488" y="1839671"/>
          <a:ext cx="10995024" cy="450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5D0DD35-258A-984F-831A-47E3DEE1A157}"/>
              </a:ext>
            </a:extLst>
          </p:cNvPr>
          <p:cNvSpPr txBox="1"/>
          <p:nvPr/>
        </p:nvSpPr>
        <p:spPr>
          <a:xfrm>
            <a:off x="838200" y="1246280"/>
            <a:ext cx="5454881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BWP Million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560422-7447-D244-AD54-6820CD4FD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115201"/>
              </p:ext>
            </p:extLst>
          </p:nvPr>
        </p:nvGraphicFramePr>
        <p:xfrm>
          <a:off x="712834" y="1629428"/>
          <a:ext cx="10276764" cy="492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119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clouds in the dark&#10;&#10;Description automatically generated">
            <a:extLst>
              <a:ext uri="{FF2B5EF4-FFF2-40B4-BE49-F238E27FC236}">
                <a16:creationId xmlns:a16="http://schemas.microsoft.com/office/drawing/2014/main" id="{F3E0D75A-2124-4E4F-8268-80941624C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grayscl/>
          </a:blip>
          <a:srcRect l="16518" r="20965" b="47111"/>
          <a:stretch/>
        </p:blipFill>
        <p:spPr>
          <a:xfrm>
            <a:off x="2947" y="0"/>
            <a:ext cx="12215158" cy="6897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CE9E35-4404-D144-BE2A-9CD1D69B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Value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FCA5C3D-FCA8-F74A-A754-2B0F08943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07764"/>
              </p:ext>
            </p:extLst>
          </p:nvPr>
        </p:nvGraphicFramePr>
        <p:xfrm>
          <a:off x="-1" y="1305879"/>
          <a:ext cx="12021671" cy="53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361880-0DC6-5C43-82F0-2750AC213050}"/>
              </a:ext>
            </a:extLst>
          </p:cNvPr>
          <p:cNvSpPr txBox="1"/>
          <p:nvPr/>
        </p:nvSpPr>
        <p:spPr>
          <a:xfrm>
            <a:off x="838200" y="1411435"/>
            <a:ext cx="5454881" cy="33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b="1" dirty="0">
                <a:solidFill>
                  <a:srgbClr val="0F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BWP Million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8F4656-568F-244B-A24B-13B397E6F9BF}"/>
              </a:ext>
            </a:extLst>
          </p:cNvPr>
          <p:cNvGrpSpPr/>
          <p:nvPr/>
        </p:nvGrpSpPr>
        <p:grpSpPr>
          <a:xfrm>
            <a:off x="531364" y="1411435"/>
            <a:ext cx="3409004" cy="350974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389B2847-0B72-1A46-BC56-C8D848DB3A51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3374DFA4-0DD3-E144-925F-590815979C52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48F37C-4FF6-1E47-81FB-44B7E3B8E485}"/>
              </a:ext>
            </a:extLst>
          </p:cNvPr>
          <p:cNvGrpSpPr/>
          <p:nvPr/>
        </p:nvGrpSpPr>
        <p:grpSpPr>
          <a:xfrm>
            <a:off x="5712964" y="2591191"/>
            <a:ext cx="3409004" cy="3509740"/>
            <a:chOff x="1833702" y="2393806"/>
            <a:chExt cx="2273636" cy="2273636"/>
          </a:xfrm>
          <a:solidFill>
            <a:srgbClr val="F4F6F8">
              <a:alpha val="16000"/>
            </a:srgbClr>
          </a:solidFill>
        </p:grpSpPr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id="{780EDAE0-C5C8-A54A-BCBB-F9AB72CE806F}"/>
                </a:ext>
              </a:extLst>
            </p:cNvPr>
            <p:cNvSpPr/>
            <p:nvPr/>
          </p:nvSpPr>
          <p:spPr>
            <a:xfrm>
              <a:off x="1833702" y="2393806"/>
              <a:ext cx="2273636" cy="2273636"/>
            </a:xfrm>
            <a:custGeom>
              <a:avLst/>
              <a:gdLst>
                <a:gd name="connsiteX0" fmla="*/ 2140378 w 2273635"/>
                <a:gd name="connsiteY0" fmla="*/ 907723 h 2273635"/>
                <a:gd name="connsiteX1" fmla="*/ 1939050 w 2273635"/>
                <a:gd name="connsiteY1" fmla="*/ 867461 h 2273635"/>
                <a:gd name="connsiteX2" fmla="*/ 1894894 w 2273635"/>
                <a:gd name="connsiteY2" fmla="*/ 760901 h 2273635"/>
                <a:gd name="connsiteX3" fmla="*/ 2008800 w 2273635"/>
                <a:gd name="connsiteY3" fmla="*/ 590051 h 2273635"/>
                <a:gd name="connsiteX4" fmla="*/ 1987976 w 2273635"/>
                <a:gd name="connsiteY4" fmla="*/ 379740 h 2273635"/>
                <a:gd name="connsiteX5" fmla="*/ 1894619 w 2273635"/>
                <a:gd name="connsiteY5" fmla="*/ 286383 h 2273635"/>
                <a:gd name="connsiteX6" fmla="*/ 1684308 w 2273635"/>
                <a:gd name="connsiteY6" fmla="*/ 265559 h 2273635"/>
                <a:gd name="connsiteX7" fmla="*/ 1513458 w 2273635"/>
                <a:gd name="connsiteY7" fmla="*/ 379465 h 2273635"/>
                <a:gd name="connsiteX8" fmla="*/ 1406898 w 2273635"/>
                <a:gd name="connsiteY8" fmla="*/ 335318 h 2273635"/>
                <a:gd name="connsiteX9" fmla="*/ 1366636 w 2273635"/>
                <a:gd name="connsiteY9" fmla="*/ 133989 h 2273635"/>
                <a:gd name="connsiteX10" fmla="*/ 1203201 w 2273635"/>
                <a:gd name="connsiteY10" fmla="*/ 0 h 2273635"/>
                <a:gd name="connsiteX11" fmla="*/ 1071167 w 2273635"/>
                <a:gd name="connsiteY11" fmla="*/ 0 h 2273635"/>
                <a:gd name="connsiteX12" fmla="*/ 907732 w 2273635"/>
                <a:gd name="connsiteY12" fmla="*/ 133989 h 2273635"/>
                <a:gd name="connsiteX13" fmla="*/ 867470 w 2273635"/>
                <a:gd name="connsiteY13" fmla="*/ 335318 h 2273635"/>
                <a:gd name="connsiteX14" fmla="*/ 760910 w 2273635"/>
                <a:gd name="connsiteY14" fmla="*/ 379465 h 2273635"/>
                <a:gd name="connsiteX15" fmla="*/ 590060 w 2273635"/>
                <a:gd name="connsiteY15" fmla="*/ 265559 h 2273635"/>
                <a:gd name="connsiteX16" fmla="*/ 379749 w 2273635"/>
                <a:gd name="connsiteY16" fmla="*/ 286383 h 2273635"/>
                <a:gd name="connsiteX17" fmla="*/ 286392 w 2273635"/>
                <a:gd name="connsiteY17" fmla="*/ 379740 h 2273635"/>
                <a:gd name="connsiteX18" fmla="*/ 265568 w 2273635"/>
                <a:gd name="connsiteY18" fmla="*/ 590051 h 2273635"/>
                <a:gd name="connsiteX19" fmla="*/ 379473 w 2273635"/>
                <a:gd name="connsiteY19" fmla="*/ 760901 h 2273635"/>
                <a:gd name="connsiteX20" fmla="*/ 322589 w 2273635"/>
                <a:gd name="connsiteY20" fmla="*/ 908834 h 2273635"/>
                <a:gd name="connsiteX21" fmla="*/ 370878 w 2273635"/>
                <a:gd name="connsiteY21" fmla="*/ 994647 h 2273635"/>
                <a:gd name="connsiteX22" fmla="*/ 456691 w 2273635"/>
                <a:gd name="connsiteY22" fmla="*/ 946358 h 2273635"/>
                <a:gd name="connsiteX23" fmla="*/ 521076 w 2273635"/>
                <a:gd name="connsiteY23" fmla="*/ 790967 h 2273635"/>
                <a:gd name="connsiteX24" fmla="*/ 518346 w 2273635"/>
                <a:gd name="connsiteY24" fmla="*/ 718176 h 2273635"/>
                <a:gd name="connsiteX25" fmla="*/ 381437 w 2273635"/>
                <a:gd name="connsiteY25" fmla="*/ 512817 h 2273635"/>
                <a:gd name="connsiteX26" fmla="*/ 384865 w 2273635"/>
                <a:gd name="connsiteY26" fmla="*/ 478204 h 2273635"/>
                <a:gd name="connsiteX27" fmla="*/ 478221 w 2273635"/>
                <a:gd name="connsiteY27" fmla="*/ 384847 h 2273635"/>
                <a:gd name="connsiteX28" fmla="*/ 512834 w 2273635"/>
                <a:gd name="connsiteY28" fmla="*/ 381419 h 2273635"/>
                <a:gd name="connsiteX29" fmla="*/ 718193 w 2273635"/>
                <a:gd name="connsiteY29" fmla="*/ 518328 h 2273635"/>
                <a:gd name="connsiteX30" fmla="*/ 790984 w 2273635"/>
                <a:gd name="connsiteY30" fmla="*/ 521059 h 2273635"/>
                <a:gd name="connsiteX31" fmla="*/ 946375 w 2273635"/>
                <a:gd name="connsiteY31" fmla="*/ 456673 h 2273635"/>
                <a:gd name="connsiteX32" fmla="*/ 995878 w 2273635"/>
                <a:gd name="connsiteY32" fmla="*/ 403278 h 2273635"/>
                <a:gd name="connsiteX33" fmla="*/ 1044271 w 2273635"/>
                <a:gd name="connsiteY33" fmla="*/ 161299 h 2273635"/>
                <a:gd name="connsiteX34" fmla="*/ 1071167 w 2273635"/>
                <a:gd name="connsiteY34" fmla="*/ 139251 h 2273635"/>
                <a:gd name="connsiteX35" fmla="*/ 1203201 w 2273635"/>
                <a:gd name="connsiteY35" fmla="*/ 139251 h 2273635"/>
                <a:gd name="connsiteX36" fmla="*/ 1230097 w 2273635"/>
                <a:gd name="connsiteY36" fmla="*/ 161299 h 2273635"/>
                <a:gd name="connsiteX37" fmla="*/ 1278489 w 2273635"/>
                <a:gd name="connsiteY37" fmla="*/ 403295 h 2273635"/>
                <a:gd name="connsiteX38" fmla="*/ 1327993 w 2273635"/>
                <a:gd name="connsiteY38" fmla="*/ 456691 h 2273635"/>
                <a:gd name="connsiteX39" fmla="*/ 1483384 w 2273635"/>
                <a:gd name="connsiteY39" fmla="*/ 521076 h 2273635"/>
                <a:gd name="connsiteX40" fmla="*/ 1556174 w 2273635"/>
                <a:gd name="connsiteY40" fmla="*/ 518346 h 2273635"/>
                <a:gd name="connsiteX41" fmla="*/ 1761534 w 2273635"/>
                <a:gd name="connsiteY41" fmla="*/ 381437 h 2273635"/>
                <a:gd name="connsiteX42" fmla="*/ 1796146 w 2273635"/>
                <a:gd name="connsiteY42" fmla="*/ 384865 h 2273635"/>
                <a:gd name="connsiteX43" fmla="*/ 1889503 w 2273635"/>
                <a:gd name="connsiteY43" fmla="*/ 478221 h 2273635"/>
                <a:gd name="connsiteX44" fmla="*/ 1892931 w 2273635"/>
                <a:gd name="connsiteY44" fmla="*/ 512834 h 2273635"/>
                <a:gd name="connsiteX45" fmla="*/ 1756022 w 2273635"/>
                <a:gd name="connsiteY45" fmla="*/ 718193 h 2273635"/>
                <a:gd name="connsiteX46" fmla="*/ 1753292 w 2273635"/>
                <a:gd name="connsiteY46" fmla="*/ 790984 h 2273635"/>
                <a:gd name="connsiteX47" fmla="*/ 1817677 w 2273635"/>
                <a:gd name="connsiteY47" fmla="*/ 946375 h 2273635"/>
                <a:gd name="connsiteX48" fmla="*/ 1871073 w 2273635"/>
                <a:gd name="connsiteY48" fmla="*/ 995878 h 2273635"/>
                <a:gd name="connsiteX49" fmla="*/ 2113052 w 2273635"/>
                <a:gd name="connsiteY49" fmla="*/ 1044270 h 2273635"/>
                <a:gd name="connsiteX50" fmla="*/ 2135099 w 2273635"/>
                <a:gd name="connsiteY50" fmla="*/ 1071167 h 2273635"/>
                <a:gd name="connsiteX51" fmla="*/ 2135099 w 2273635"/>
                <a:gd name="connsiteY51" fmla="*/ 1203201 h 2273635"/>
                <a:gd name="connsiteX52" fmla="*/ 2113052 w 2273635"/>
                <a:gd name="connsiteY52" fmla="*/ 1230097 h 2273635"/>
                <a:gd name="connsiteX53" fmla="*/ 1871056 w 2273635"/>
                <a:gd name="connsiteY53" fmla="*/ 1278489 h 2273635"/>
                <a:gd name="connsiteX54" fmla="*/ 1817660 w 2273635"/>
                <a:gd name="connsiteY54" fmla="*/ 1327993 h 2273635"/>
                <a:gd name="connsiteX55" fmla="*/ 1753274 w 2273635"/>
                <a:gd name="connsiteY55" fmla="*/ 1483383 h 2273635"/>
                <a:gd name="connsiteX56" fmla="*/ 1756005 w 2273635"/>
                <a:gd name="connsiteY56" fmla="*/ 1556174 h 2273635"/>
                <a:gd name="connsiteX57" fmla="*/ 1892914 w 2273635"/>
                <a:gd name="connsiteY57" fmla="*/ 1761533 h 2273635"/>
                <a:gd name="connsiteX58" fmla="*/ 1889486 w 2273635"/>
                <a:gd name="connsiteY58" fmla="*/ 1796146 h 2273635"/>
                <a:gd name="connsiteX59" fmla="*/ 1796129 w 2273635"/>
                <a:gd name="connsiteY59" fmla="*/ 1889503 h 2273635"/>
                <a:gd name="connsiteX60" fmla="*/ 1761516 w 2273635"/>
                <a:gd name="connsiteY60" fmla="*/ 1892931 h 2273635"/>
                <a:gd name="connsiteX61" fmla="*/ 1556157 w 2273635"/>
                <a:gd name="connsiteY61" fmla="*/ 1756022 h 2273635"/>
                <a:gd name="connsiteX62" fmla="*/ 1483366 w 2273635"/>
                <a:gd name="connsiteY62" fmla="*/ 1753292 h 2273635"/>
                <a:gd name="connsiteX63" fmla="*/ 1327975 w 2273635"/>
                <a:gd name="connsiteY63" fmla="*/ 1817677 h 2273635"/>
                <a:gd name="connsiteX64" fmla="*/ 1278472 w 2273635"/>
                <a:gd name="connsiteY64" fmla="*/ 1871073 h 2273635"/>
                <a:gd name="connsiteX65" fmla="*/ 1230080 w 2273635"/>
                <a:gd name="connsiteY65" fmla="*/ 2113051 h 2273635"/>
                <a:gd name="connsiteX66" fmla="*/ 1203184 w 2273635"/>
                <a:gd name="connsiteY66" fmla="*/ 2135099 h 2273635"/>
                <a:gd name="connsiteX67" fmla="*/ 1071150 w 2273635"/>
                <a:gd name="connsiteY67" fmla="*/ 2135099 h 2273635"/>
                <a:gd name="connsiteX68" fmla="*/ 1044253 w 2273635"/>
                <a:gd name="connsiteY68" fmla="*/ 2113051 h 2273635"/>
                <a:gd name="connsiteX69" fmla="*/ 995861 w 2273635"/>
                <a:gd name="connsiteY69" fmla="*/ 1871056 h 2273635"/>
                <a:gd name="connsiteX70" fmla="*/ 946358 w 2273635"/>
                <a:gd name="connsiteY70" fmla="*/ 1817660 h 2273635"/>
                <a:gd name="connsiteX71" fmla="*/ 790967 w 2273635"/>
                <a:gd name="connsiteY71" fmla="*/ 1753274 h 2273635"/>
                <a:gd name="connsiteX72" fmla="*/ 718176 w 2273635"/>
                <a:gd name="connsiteY72" fmla="*/ 1756004 h 2273635"/>
                <a:gd name="connsiteX73" fmla="*/ 512817 w 2273635"/>
                <a:gd name="connsiteY73" fmla="*/ 1892913 h 2273635"/>
                <a:gd name="connsiteX74" fmla="*/ 478204 w 2273635"/>
                <a:gd name="connsiteY74" fmla="*/ 1889486 h 2273635"/>
                <a:gd name="connsiteX75" fmla="*/ 384847 w 2273635"/>
                <a:gd name="connsiteY75" fmla="*/ 1796129 h 2273635"/>
                <a:gd name="connsiteX76" fmla="*/ 381420 w 2273635"/>
                <a:gd name="connsiteY76" fmla="*/ 1761516 h 2273635"/>
                <a:gd name="connsiteX77" fmla="*/ 518329 w 2273635"/>
                <a:gd name="connsiteY77" fmla="*/ 1556157 h 2273635"/>
                <a:gd name="connsiteX78" fmla="*/ 521059 w 2273635"/>
                <a:gd name="connsiteY78" fmla="*/ 1483366 h 2273635"/>
                <a:gd name="connsiteX79" fmla="*/ 456674 w 2273635"/>
                <a:gd name="connsiteY79" fmla="*/ 1327975 h 2273635"/>
                <a:gd name="connsiteX80" fmla="*/ 403278 w 2273635"/>
                <a:gd name="connsiteY80" fmla="*/ 1278472 h 2273635"/>
                <a:gd name="connsiteX81" fmla="*/ 161299 w 2273635"/>
                <a:gd name="connsiteY81" fmla="*/ 1230080 h 2273635"/>
                <a:gd name="connsiteX82" fmla="*/ 139252 w 2273635"/>
                <a:gd name="connsiteY82" fmla="*/ 1203184 h 2273635"/>
                <a:gd name="connsiteX83" fmla="*/ 139252 w 2273635"/>
                <a:gd name="connsiteY83" fmla="*/ 1071149 h 2273635"/>
                <a:gd name="connsiteX84" fmla="*/ 161299 w 2273635"/>
                <a:gd name="connsiteY84" fmla="*/ 1044253 h 2273635"/>
                <a:gd name="connsiteX85" fmla="*/ 176112 w 2273635"/>
                <a:gd name="connsiteY85" fmla="*/ 1041291 h 2273635"/>
                <a:gd name="connsiteX86" fmla="*/ 230722 w 2273635"/>
                <a:gd name="connsiteY86" fmla="*/ 959362 h 2273635"/>
                <a:gd name="connsiteX87" fmla="*/ 148785 w 2273635"/>
                <a:gd name="connsiteY87" fmla="*/ 904752 h 2273635"/>
                <a:gd name="connsiteX88" fmla="*/ 133972 w 2273635"/>
                <a:gd name="connsiteY88" fmla="*/ 907715 h 2273635"/>
                <a:gd name="connsiteX89" fmla="*/ 0 w 2273635"/>
                <a:gd name="connsiteY89" fmla="*/ 1071158 h 2273635"/>
                <a:gd name="connsiteX90" fmla="*/ 0 w 2273635"/>
                <a:gd name="connsiteY90" fmla="*/ 1203192 h 2273635"/>
                <a:gd name="connsiteX91" fmla="*/ 133989 w 2273635"/>
                <a:gd name="connsiteY91" fmla="*/ 1366627 h 2273635"/>
                <a:gd name="connsiteX92" fmla="*/ 335318 w 2273635"/>
                <a:gd name="connsiteY92" fmla="*/ 1406890 h 2273635"/>
                <a:gd name="connsiteX93" fmla="*/ 379465 w 2273635"/>
                <a:gd name="connsiteY93" fmla="*/ 1513449 h 2273635"/>
                <a:gd name="connsiteX94" fmla="*/ 265559 w 2273635"/>
                <a:gd name="connsiteY94" fmla="*/ 1684299 h 2273635"/>
                <a:gd name="connsiteX95" fmla="*/ 286383 w 2273635"/>
                <a:gd name="connsiteY95" fmla="*/ 1894610 h 2273635"/>
                <a:gd name="connsiteX96" fmla="*/ 379740 w 2273635"/>
                <a:gd name="connsiteY96" fmla="*/ 1987967 h 2273635"/>
                <a:gd name="connsiteX97" fmla="*/ 590052 w 2273635"/>
                <a:gd name="connsiteY97" fmla="*/ 2008792 h 2273635"/>
                <a:gd name="connsiteX98" fmla="*/ 760901 w 2273635"/>
                <a:gd name="connsiteY98" fmla="*/ 1894886 h 2273635"/>
                <a:gd name="connsiteX99" fmla="*/ 867461 w 2273635"/>
                <a:gd name="connsiteY99" fmla="*/ 1939032 h 2273635"/>
                <a:gd name="connsiteX100" fmla="*/ 907723 w 2273635"/>
                <a:gd name="connsiteY100" fmla="*/ 2140361 h 2273635"/>
                <a:gd name="connsiteX101" fmla="*/ 1071175 w 2273635"/>
                <a:gd name="connsiteY101" fmla="*/ 2274350 h 2273635"/>
                <a:gd name="connsiteX102" fmla="*/ 1203210 w 2273635"/>
                <a:gd name="connsiteY102" fmla="*/ 2274350 h 2273635"/>
                <a:gd name="connsiteX103" fmla="*/ 1366645 w 2273635"/>
                <a:gd name="connsiteY103" fmla="*/ 2140361 h 2273635"/>
                <a:gd name="connsiteX104" fmla="*/ 1406907 w 2273635"/>
                <a:gd name="connsiteY104" fmla="*/ 1939032 h 2273635"/>
                <a:gd name="connsiteX105" fmla="*/ 1513466 w 2273635"/>
                <a:gd name="connsiteY105" fmla="*/ 1894877 h 2273635"/>
                <a:gd name="connsiteX106" fmla="*/ 1684316 w 2273635"/>
                <a:gd name="connsiteY106" fmla="*/ 2008783 h 2273635"/>
                <a:gd name="connsiteX107" fmla="*/ 1894628 w 2273635"/>
                <a:gd name="connsiteY107" fmla="*/ 1987958 h 2273635"/>
                <a:gd name="connsiteX108" fmla="*/ 1987984 w 2273635"/>
                <a:gd name="connsiteY108" fmla="*/ 1894602 h 2273635"/>
                <a:gd name="connsiteX109" fmla="*/ 2008809 w 2273635"/>
                <a:gd name="connsiteY109" fmla="*/ 1684290 h 2273635"/>
                <a:gd name="connsiteX110" fmla="*/ 1894903 w 2273635"/>
                <a:gd name="connsiteY110" fmla="*/ 1513440 h 2273635"/>
                <a:gd name="connsiteX111" fmla="*/ 1939050 w 2273635"/>
                <a:gd name="connsiteY111" fmla="*/ 1406881 h 2273635"/>
                <a:gd name="connsiteX112" fmla="*/ 2140378 w 2273635"/>
                <a:gd name="connsiteY112" fmla="*/ 1366619 h 2273635"/>
                <a:gd name="connsiteX113" fmla="*/ 2274359 w 2273635"/>
                <a:gd name="connsiteY113" fmla="*/ 1203184 h 2273635"/>
                <a:gd name="connsiteX114" fmla="*/ 2274359 w 2273635"/>
                <a:gd name="connsiteY114" fmla="*/ 1071149 h 2273635"/>
                <a:gd name="connsiteX115" fmla="*/ 2140378 w 2273635"/>
                <a:gd name="connsiteY115" fmla="*/ 907723 h 227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73635" h="2273635">
                  <a:moveTo>
                    <a:pt x="2140378" y="907723"/>
                  </a:moveTo>
                  <a:lnTo>
                    <a:pt x="1939050" y="867461"/>
                  </a:lnTo>
                  <a:cubicBezTo>
                    <a:pt x="1926786" y="830971"/>
                    <a:pt x="1912016" y="795342"/>
                    <a:pt x="1894894" y="760901"/>
                  </a:cubicBezTo>
                  <a:lnTo>
                    <a:pt x="2008800" y="590051"/>
                  </a:lnTo>
                  <a:cubicBezTo>
                    <a:pt x="2052714" y="524168"/>
                    <a:pt x="2043964" y="435720"/>
                    <a:pt x="1987976" y="379740"/>
                  </a:cubicBezTo>
                  <a:lnTo>
                    <a:pt x="1894619" y="286383"/>
                  </a:lnTo>
                  <a:cubicBezTo>
                    <a:pt x="1838631" y="230404"/>
                    <a:pt x="1750183" y="221645"/>
                    <a:pt x="1684308" y="265559"/>
                  </a:cubicBezTo>
                  <a:lnTo>
                    <a:pt x="1513458" y="379465"/>
                  </a:lnTo>
                  <a:cubicBezTo>
                    <a:pt x="1479017" y="362343"/>
                    <a:pt x="1443388" y="347573"/>
                    <a:pt x="1406898" y="335318"/>
                  </a:cubicBezTo>
                  <a:lnTo>
                    <a:pt x="1366636" y="133989"/>
                  </a:lnTo>
                  <a:cubicBezTo>
                    <a:pt x="1351108" y="56350"/>
                    <a:pt x="1282374" y="0"/>
                    <a:pt x="1203201" y="0"/>
                  </a:cubicBezTo>
                  <a:lnTo>
                    <a:pt x="1071167" y="0"/>
                  </a:lnTo>
                  <a:cubicBezTo>
                    <a:pt x="992003" y="0"/>
                    <a:pt x="923260" y="56350"/>
                    <a:pt x="907732" y="133989"/>
                  </a:cubicBezTo>
                  <a:lnTo>
                    <a:pt x="867470" y="335318"/>
                  </a:lnTo>
                  <a:cubicBezTo>
                    <a:pt x="830980" y="347582"/>
                    <a:pt x="795350" y="362352"/>
                    <a:pt x="760910" y="379465"/>
                  </a:cubicBezTo>
                  <a:lnTo>
                    <a:pt x="590060" y="265559"/>
                  </a:lnTo>
                  <a:cubicBezTo>
                    <a:pt x="524176" y="221654"/>
                    <a:pt x="435729" y="230395"/>
                    <a:pt x="379749" y="286383"/>
                  </a:cubicBezTo>
                  <a:lnTo>
                    <a:pt x="286392" y="379740"/>
                  </a:lnTo>
                  <a:cubicBezTo>
                    <a:pt x="230404" y="435728"/>
                    <a:pt x="221654" y="524176"/>
                    <a:pt x="265568" y="590051"/>
                  </a:cubicBezTo>
                  <a:lnTo>
                    <a:pt x="379473" y="760901"/>
                  </a:lnTo>
                  <a:cubicBezTo>
                    <a:pt x="355927" y="808251"/>
                    <a:pt x="336851" y="857841"/>
                    <a:pt x="322589" y="908834"/>
                  </a:cubicBezTo>
                  <a:cubicBezTo>
                    <a:pt x="312229" y="945867"/>
                    <a:pt x="333854" y="984277"/>
                    <a:pt x="370878" y="994647"/>
                  </a:cubicBezTo>
                  <a:cubicBezTo>
                    <a:pt x="407911" y="1005007"/>
                    <a:pt x="446322" y="983390"/>
                    <a:pt x="456691" y="946358"/>
                  </a:cubicBezTo>
                  <a:cubicBezTo>
                    <a:pt x="471848" y="892169"/>
                    <a:pt x="493517" y="839893"/>
                    <a:pt x="521076" y="790967"/>
                  </a:cubicBezTo>
                  <a:cubicBezTo>
                    <a:pt x="533943" y="768118"/>
                    <a:pt x="532883" y="739982"/>
                    <a:pt x="518346" y="718176"/>
                  </a:cubicBezTo>
                  <a:lnTo>
                    <a:pt x="381437" y="512817"/>
                  </a:lnTo>
                  <a:cubicBezTo>
                    <a:pt x="374211" y="501974"/>
                    <a:pt x="375649" y="487419"/>
                    <a:pt x="384865" y="478204"/>
                  </a:cubicBezTo>
                  <a:lnTo>
                    <a:pt x="478221" y="384847"/>
                  </a:lnTo>
                  <a:cubicBezTo>
                    <a:pt x="487437" y="375641"/>
                    <a:pt x="501991" y="374211"/>
                    <a:pt x="512834" y="381419"/>
                  </a:cubicBezTo>
                  <a:lnTo>
                    <a:pt x="718193" y="518328"/>
                  </a:lnTo>
                  <a:cubicBezTo>
                    <a:pt x="739999" y="532875"/>
                    <a:pt x="768136" y="533925"/>
                    <a:pt x="790984" y="521059"/>
                  </a:cubicBezTo>
                  <a:cubicBezTo>
                    <a:pt x="839919" y="493499"/>
                    <a:pt x="892187" y="471831"/>
                    <a:pt x="946375" y="456673"/>
                  </a:cubicBezTo>
                  <a:cubicBezTo>
                    <a:pt x="971618" y="449611"/>
                    <a:pt x="990745" y="428985"/>
                    <a:pt x="995878" y="403278"/>
                  </a:cubicBezTo>
                  <a:lnTo>
                    <a:pt x="1044271" y="161299"/>
                  </a:lnTo>
                  <a:cubicBezTo>
                    <a:pt x="1046820" y="148527"/>
                    <a:pt x="1058136" y="139251"/>
                    <a:pt x="1071167" y="139251"/>
                  </a:cubicBezTo>
                  <a:lnTo>
                    <a:pt x="1203201" y="139251"/>
                  </a:lnTo>
                  <a:cubicBezTo>
                    <a:pt x="1216223" y="139251"/>
                    <a:pt x="1227539" y="148527"/>
                    <a:pt x="1230097" y="161299"/>
                  </a:cubicBezTo>
                  <a:lnTo>
                    <a:pt x="1278489" y="403295"/>
                  </a:lnTo>
                  <a:cubicBezTo>
                    <a:pt x="1283631" y="429002"/>
                    <a:pt x="1302767" y="449629"/>
                    <a:pt x="1327993" y="456691"/>
                  </a:cubicBezTo>
                  <a:cubicBezTo>
                    <a:pt x="1382181" y="471848"/>
                    <a:pt x="1434458" y="493517"/>
                    <a:pt x="1483384" y="521076"/>
                  </a:cubicBezTo>
                  <a:cubicBezTo>
                    <a:pt x="1506224" y="533943"/>
                    <a:pt x="1534368" y="532883"/>
                    <a:pt x="1556174" y="518346"/>
                  </a:cubicBezTo>
                  <a:lnTo>
                    <a:pt x="1761534" y="381437"/>
                  </a:lnTo>
                  <a:cubicBezTo>
                    <a:pt x="1772377" y="374211"/>
                    <a:pt x="1786931" y="375641"/>
                    <a:pt x="1796146" y="384865"/>
                  </a:cubicBezTo>
                  <a:lnTo>
                    <a:pt x="1889503" y="478221"/>
                  </a:lnTo>
                  <a:cubicBezTo>
                    <a:pt x="1898710" y="487437"/>
                    <a:pt x="1900148" y="501991"/>
                    <a:pt x="1892931" y="512834"/>
                  </a:cubicBezTo>
                  <a:lnTo>
                    <a:pt x="1756022" y="718193"/>
                  </a:lnTo>
                  <a:cubicBezTo>
                    <a:pt x="1741476" y="740008"/>
                    <a:pt x="1740417" y="768136"/>
                    <a:pt x="1753292" y="790984"/>
                  </a:cubicBezTo>
                  <a:cubicBezTo>
                    <a:pt x="1780851" y="839919"/>
                    <a:pt x="1802519" y="892187"/>
                    <a:pt x="1817677" y="946375"/>
                  </a:cubicBezTo>
                  <a:cubicBezTo>
                    <a:pt x="1824739" y="971617"/>
                    <a:pt x="1845366" y="990745"/>
                    <a:pt x="1871073" y="995878"/>
                  </a:cubicBezTo>
                  <a:lnTo>
                    <a:pt x="2113052" y="1044270"/>
                  </a:lnTo>
                  <a:cubicBezTo>
                    <a:pt x="2125824" y="1046820"/>
                    <a:pt x="2135099" y="1058136"/>
                    <a:pt x="2135099" y="1071167"/>
                  </a:cubicBezTo>
                  <a:lnTo>
                    <a:pt x="2135099" y="1203201"/>
                  </a:lnTo>
                  <a:cubicBezTo>
                    <a:pt x="2135099" y="1216223"/>
                    <a:pt x="2125824" y="1227539"/>
                    <a:pt x="2113052" y="1230097"/>
                  </a:cubicBezTo>
                  <a:lnTo>
                    <a:pt x="1871056" y="1278489"/>
                  </a:lnTo>
                  <a:cubicBezTo>
                    <a:pt x="1845348" y="1283631"/>
                    <a:pt x="1824722" y="1302767"/>
                    <a:pt x="1817660" y="1327993"/>
                  </a:cubicBezTo>
                  <a:cubicBezTo>
                    <a:pt x="1802502" y="1382181"/>
                    <a:pt x="1780834" y="1434457"/>
                    <a:pt x="1753274" y="1483383"/>
                  </a:cubicBezTo>
                  <a:cubicBezTo>
                    <a:pt x="1740408" y="1506232"/>
                    <a:pt x="1741467" y="1534368"/>
                    <a:pt x="1756005" y="1556174"/>
                  </a:cubicBezTo>
                  <a:lnTo>
                    <a:pt x="1892914" y="1761533"/>
                  </a:lnTo>
                  <a:cubicBezTo>
                    <a:pt x="1900139" y="1772376"/>
                    <a:pt x="1898701" y="1786931"/>
                    <a:pt x="1889486" y="1796146"/>
                  </a:cubicBezTo>
                  <a:lnTo>
                    <a:pt x="1796129" y="1889503"/>
                  </a:lnTo>
                  <a:cubicBezTo>
                    <a:pt x="1786923" y="1898718"/>
                    <a:pt x="1772368" y="1900148"/>
                    <a:pt x="1761516" y="1892931"/>
                  </a:cubicBezTo>
                  <a:lnTo>
                    <a:pt x="1556157" y="1756022"/>
                  </a:lnTo>
                  <a:cubicBezTo>
                    <a:pt x="1534351" y="1741484"/>
                    <a:pt x="1506206" y="1740425"/>
                    <a:pt x="1483366" y="1753292"/>
                  </a:cubicBezTo>
                  <a:cubicBezTo>
                    <a:pt x="1434431" y="1780851"/>
                    <a:pt x="1382164" y="1802519"/>
                    <a:pt x="1327975" y="1817677"/>
                  </a:cubicBezTo>
                  <a:cubicBezTo>
                    <a:pt x="1302733" y="1824739"/>
                    <a:pt x="1283605" y="1845365"/>
                    <a:pt x="1278472" y="1871073"/>
                  </a:cubicBezTo>
                  <a:lnTo>
                    <a:pt x="1230080" y="2113051"/>
                  </a:lnTo>
                  <a:cubicBezTo>
                    <a:pt x="1227531" y="2125823"/>
                    <a:pt x="1216214" y="2135099"/>
                    <a:pt x="1203184" y="2135099"/>
                  </a:cubicBezTo>
                  <a:lnTo>
                    <a:pt x="1071150" y="2135099"/>
                  </a:lnTo>
                  <a:cubicBezTo>
                    <a:pt x="1058128" y="2135099"/>
                    <a:pt x="1046811" y="2125823"/>
                    <a:pt x="1044253" y="2113051"/>
                  </a:cubicBezTo>
                  <a:lnTo>
                    <a:pt x="995861" y="1871056"/>
                  </a:lnTo>
                  <a:cubicBezTo>
                    <a:pt x="990719" y="1845348"/>
                    <a:pt x="971583" y="1824722"/>
                    <a:pt x="946358" y="1817660"/>
                  </a:cubicBezTo>
                  <a:cubicBezTo>
                    <a:pt x="892169" y="1802502"/>
                    <a:pt x="839893" y="1780834"/>
                    <a:pt x="790967" y="1753274"/>
                  </a:cubicBezTo>
                  <a:cubicBezTo>
                    <a:pt x="768119" y="1740408"/>
                    <a:pt x="739974" y="1741467"/>
                    <a:pt x="718176" y="1756004"/>
                  </a:cubicBezTo>
                  <a:lnTo>
                    <a:pt x="512817" y="1892913"/>
                  </a:lnTo>
                  <a:cubicBezTo>
                    <a:pt x="501974" y="1900139"/>
                    <a:pt x="487419" y="1898710"/>
                    <a:pt x="478204" y="1889486"/>
                  </a:cubicBezTo>
                  <a:lnTo>
                    <a:pt x="384847" y="1796129"/>
                  </a:lnTo>
                  <a:cubicBezTo>
                    <a:pt x="375641" y="1786914"/>
                    <a:pt x="374203" y="1772359"/>
                    <a:pt x="381420" y="1761516"/>
                  </a:cubicBezTo>
                  <a:lnTo>
                    <a:pt x="518329" y="1556157"/>
                  </a:lnTo>
                  <a:cubicBezTo>
                    <a:pt x="532875" y="1534342"/>
                    <a:pt x="533934" y="1506215"/>
                    <a:pt x="521059" y="1483366"/>
                  </a:cubicBezTo>
                  <a:cubicBezTo>
                    <a:pt x="493500" y="1434431"/>
                    <a:pt x="471831" y="1382164"/>
                    <a:pt x="456674" y="1327975"/>
                  </a:cubicBezTo>
                  <a:cubicBezTo>
                    <a:pt x="449612" y="1302733"/>
                    <a:pt x="428985" y="1283605"/>
                    <a:pt x="403278" y="1278472"/>
                  </a:cubicBezTo>
                  <a:lnTo>
                    <a:pt x="161299" y="1230080"/>
                  </a:lnTo>
                  <a:cubicBezTo>
                    <a:pt x="148527" y="1227531"/>
                    <a:pt x="139252" y="1216214"/>
                    <a:pt x="139252" y="1203184"/>
                  </a:cubicBezTo>
                  <a:lnTo>
                    <a:pt x="139252" y="1071149"/>
                  </a:lnTo>
                  <a:cubicBezTo>
                    <a:pt x="139252" y="1058128"/>
                    <a:pt x="148527" y="1046811"/>
                    <a:pt x="161299" y="1044253"/>
                  </a:cubicBezTo>
                  <a:lnTo>
                    <a:pt x="176112" y="1041291"/>
                  </a:lnTo>
                  <a:cubicBezTo>
                    <a:pt x="213817" y="1033746"/>
                    <a:pt x="238275" y="997067"/>
                    <a:pt x="230722" y="959362"/>
                  </a:cubicBezTo>
                  <a:cubicBezTo>
                    <a:pt x="223178" y="921658"/>
                    <a:pt x="186542" y="897242"/>
                    <a:pt x="148785" y="904752"/>
                  </a:cubicBezTo>
                  <a:lnTo>
                    <a:pt x="133972" y="907715"/>
                  </a:lnTo>
                  <a:cubicBezTo>
                    <a:pt x="56350" y="923251"/>
                    <a:pt x="0" y="991985"/>
                    <a:pt x="0" y="1071158"/>
                  </a:cubicBezTo>
                  <a:lnTo>
                    <a:pt x="0" y="1203192"/>
                  </a:lnTo>
                  <a:cubicBezTo>
                    <a:pt x="0" y="1282356"/>
                    <a:pt x="56350" y="1351099"/>
                    <a:pt x="133989" y="1366627"/>
                  </a:cubicBezTo>
                  <a:lnTo>
                    <a:pt x="335318" y="1406890"/>
                  </a:lnTo>
                  <a:cubicBezTo>
                    <a:pt x="347582" y="1443380"/>
                    <a:pt x="362352" y="1479008"/>
                    <a:pt x="379465" y="1513449"/>
                  </a:cubicBezTo>
                  <a:lnTo>
                    <a:pt x="265559" y="1684299"/>
                  </a:lnTo>
                  <a:cubicBezTo>
                    <a:pt x="221636" y="1750183"/>
                    <a:pt x="230395" y="1838631"/>
                    <a:pt x="286383" y="1894610"/>
                  </a:cubicBezTo>
                  <a:lnTo>
                    <a:pt x="379740" y="1987967"/>
                  </a:lnTo>
                  <a:cubicBezTo>
                    <a:pt x="435729" y="2043955"/>
                    <a:pt x="524176" y="2052705"/>
                    <a:pt x="590052" y="2008792"/>
                  </a:cubicBezTo>
                  <a:lnTo>
                    <a:pt x="760901" y="1894886"/>
                  </a:lnTo>
                  <a:cubicBezTo>
                    <a:pt x="795342" y="1912007"/>
                    <a:pt x="830971" y="1926777"/>
                    <a:pt x="867461" y="1939032"/>
                  </a:cubicBezTo>
                  <a:lnTo>
                    <a:pt x="907723" y="2140361"/>
                  </a:lnTo>
                  <a:cubicBezTo>
                    <a:pt x="923268" y="2218000"/>
                    <a:pt x="992003" y="2274350"/>
                    <a:pt x="1071175" y="2274350"/>
                  </a:cubicBezTo>
                  <a:lnTo>
                    <a:pt x="1203210" y="2274350"/>
                  </a:lnTo>
                  <a:cubicBezTo>
                    <a:pt x="1282374" y="2274350"/>
                    <a:pt x="1351117" y="2218000"/>
                    <a:pt x="1366645" y="2140361"/>
                  </a:cubicBezTo>
                  <a:lnTo>
                    <a:pt x="1406907" y="1939032"/>
                  </a:lnTo>
                  <a:cubicBezTo>
                    <a:pt x="1443397" y="1926768"/>
                    <a:pt x="1479026" y="1911998"/>
                    <a:pt x="1513466" y="1894877"/>
                  </a:cubicBezTo>
                  <a:lnTo>
                    <a:pt x="1684316" y="2008783"/>
                  </a:lnTo>
                  <a:cubicBezTo>
                    <a:pt x="1750200" y="2052697"/>
                    <a:pt x="1838648" y="2043947"/>
                    <a:pt x="1894628" y="1987958"/>
                  </a:cubicBezTo>
                  <a:lnTo>
                    <a:pt x="1987984" y="1894602"/>
                  </a:lnTo>
                  <a:cubicBezTo>
                    <a:pt x="2043973" y="1838613"/>
                    <a:pt x="2052723" y="1750165"/>
                    <a:pt x="2008809" y="1684290"/>
                  </a:cubicBezTo>
                  <a:lnTo>
                    <a:pt x="1894903" y="1513440"/>
                  </a:lnTo>
                  <a:cubicBezTo>
                    <a:pt x="1912024" y="1479000"/>
                    <a:pt x="1926794" y="1443371"/>
                    <a:pt x="1939050" y="1406881"/>
                  </a:cubicBezTo>
                  <a:lnTo>
                    <a:pt x="2140378" y="1366619"/>
                  </a:lnTo>
                  <a:cubicBezTo>
                    <a:pt x="2218009" y="1351091"/>
                    <a:pt x="2274359" y="1282356"/>
                    <a:pt x="2274359" y="1203184"/>
                  </a:cubicBezTo>
                  <a:lnTo>
                    <a:pt x="2274359" y="1071149"/>
                  </a:lnTo>
                  <a:cubicBezTo>
                    <a:pt x="2274368" y="991985"/>
                    <a:pt x="2218018" y="923251"/>
                    <a:pt x="2140378" y="907723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B200AD16-C2FE-E94A-A9E7-3CF1B6CF54AA}"/>
                </a:ext>
              </a:extLst>
            </p:cNvPr>
            <p:cNvSpPr/>
            <p:nvPr/>
          </p:nvSpPr>
          <p:spPr>
            <a:xfrm>
              <a:off x="2580988" y="3141083"/>
              <a:ext cx="775103" cy="775103"/>
            </a:xfrm>
            <a:custGeom>
              <a:avLst/>
              <a:gdLst>
                <a:gd name="connsiteX0" fmla="*/ 389903 w 775103"/>
                <a:gd name="connsiteY0" fmla="*/ 139252 h 775103"/>
                <a:gd name="connsiteX1" fmla="*/ 640545 w 775103"/>
                <a:gd name="connsiteY1" fmla="*/ 389894 h 775103"/>
                <a:gd name="connsiteX2" fmla="*/ 710167 w 775103"/>
                <a:gd name="connsiteY2" fmla="*/ 459515 h 775103"/>
                <a:gd name="connsiteX3" fmla="*/ 779788 w 775103"/>
                <a:gd name="connsiteY3" fmla="*/ 389894 h 775103"/>
                <a:gd name="connsiteX4" fmla="*/ 389894 w 775103"/>
                <a:gd name="connsiteY4" fmla="*/ 0 h 775103"/>
                <a:gd name="connsiteX5" fmla="*/ 0 w 775103"/>
                <a:gd name="connsiteY5" fmla="*/ 389894 h 775103"/>
                <a:gd name="connsiteX6" fmla="*/ 389894 w 775103"/>
                <a:gd name="connsiteY6" fmla="*/ 779788 h 775103"/>
                <a:gd name="connsiteX7" fmla="*/ 628100 w 775103"/>
                <a:gd name="connsiteY7" fmla="*/ 698583 h 775103"/>
                <a:gd name="connsiteX8" fmla="*/ 640631 w 775103"/>
                <a:gd name="connsiteY8" fmla="*/ 600911 h 775103"/>
                <a:gd name="connsiteX9" fmla="*/ 542960 w 775103"/>
                <a:gd name="connsiteY9" fmla="*/ 588381 h 775103"/>
                <a:gd name="connsiteX10" fmla="*/ 389894 w 775103"/>
                <a:gd name="connsiteY10" fmla="*/ 640537 h 775103"/>
                <a:gd name="connsiteX11" fmla="*/ 139252 w 775103"/>
                <a:gd name="connsiteY11" fmla="*/ 389894 h 775103"/>
                <a:gd name="connsiteX12" fmla="*/ 389903 w 775103"/>
                <a:gd name="connsiteY12" fmla="*/ 139252 h 7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03" h="775103">
                  <a:moveTo>
                    <a:pt x="389903" y="139252"/>
                  </a:moveTo>
                  <a:cubicBezTo>
                    <a:pt x="528112" y="139252"/>
                    <a:pt x="640545" y="251685"/>
                    <a:pt x="640545" y="389894"/>
                  </a:cubicBezTo>
                  <a:cubicBezTo>
                    <a:pt x="640545" y="428348"/>
                    <a:pt x="671722" y="459515"/>
                    <a:pt x="710167" y="459515"/>
                  </a:cubicBezTo>
                  <a:cubicBezTo>
                    <a:pt x="748612" y="459515"/>
                    <a:pt x="779788" y="428339"/>
                    <a:pt x="779788" y="389894"/>
                  </a:cubicBezTo>
                  <a:cubicBezTo>
                    <a:pt x="779788" y="174906"/>
                    <a:pt x="604882" y="0"/>
                    <a:pt x="389894" y="0"/>
                  </a:cubicBezTo>
                  <a:cubicBezTo>
                    <a:pt x="174906" y="0"/>
                    <a:pt x="0" y="174906"/>
                    <a:pt x="0" y="389894"/>
                  </a:cubicBezTo>
                  <a:cubicBezTo>
                    <a:pt x="0" y="604882"/>
                    <a:pt x="174906" y="779788"/>
                    <a:pt x="389894" y="779788"/>
                  </a:cubicBezTo>
                  <a:cubicBezTo>
                    <a:pt x="476973" y="779788"/>
                    <a:pt x="559340" y="751703"/>
                    <a:pt x="628100" y="698583"/>
                  </a:cubicBezTo>
                  <a:cubicBezTo>
                    <a:pt x="658527" y="675072"/>
                    <a:pt x="664134" y="631347"/>
                    <a:pt x="640631" y="600911"/>
                  </a:cubicBezTo>
                  <a:cubicBezTo>
                    <a:pt x="617120" y="570484"/>
                    <a:pt x="573387" y="564869"/>
                    <a:pt x="542960" y="588381"/>
                  </a:cubicBezTo>
                  <a:cubicBezTo>
                    <a:pt x="498796" y="622494"/>
                    <a:pt x="445865" y="640537"/>
                    <a:pt x="389894" y="640537"/>
                  </a:cubicBezTo>
                  <a:cubicBezTo>
                    <a:pt x="251685" y="640537"/>
                    <a:pt x="139252" y="528104"/>
                    <a:pt x="139252" y="389894"/>
                  </a:cubicBezTo>
                  <a:cubicBezTo>
                    <a:pt x="139260" y="251676"/>
                    <a:pt x="251693" y="139252"/>
                    <a:pt x="389903" y="139252"/>
                  </a:cubicBezTo>
                  <a:close/>
                </a:path>
              </a:pathLst>
            </a:custGeom>
            <a:grpFill/>
            <a:ln w="8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07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Graphic spid="9" grpId="1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D2A38"/>
      </a:accent1>
      <a:accent2>
        <a:srgbClr val="7D132E"/>
      </a:accent2>
      <a:accent3>
        <a:srgbClr val="C05318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i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C2D44"/>
    </a:accent1>
    <a:accent2>
      <a:srgbClr val="A19383"/>
    </a:accent2>
    <a:accent3>
      <a:srgbClr val="A5A5A5"/>
    </a:accent3>
    <a:accent4>
      <a:srgbClr val="BF531C"/>
    </a:accent4>
    <a:accent5>
      <a:srgbClr val="009DC8"/>
    </a:accent5>
    <a:accent6>
      <a:srgbClr val="778591"/>
    </a:accent6>
    <a:hlink>
      <a:srgbClr val="7D1530"/>
    </a:hlink>
    <a:folHlink>
      <a:srgbClr val="954F72"/>
    </a:folHlink>
  </a:clrScheme>
  <a:fontScheme name="Custom 19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83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think-cell Slide</vt:lpstr>
      <vt:lpstr>PowerPoint Presentation</vt:lpstr>
      <vt:lpstr>PowerPoint Presentation</vt:lpstr>
      <vt:lpstr>Revenue</vt:lpstr>
      <vt:lpstr>Expenses</vt:lpstr>
      <vt:lpstr>PowerPoint Presentation</vt:lpstr>
      <vt:lpstr>Profitability</vt:lpstr>
      <vt:lpstr>Delivering on our promises</vt:lpstr>
      <vt:lpstr>Value of New Business</vt:lpstr>
      <vt:lpstr>Embedded Value</vt:lpstr>
      <vt:lpstr>Financial position</vt:lpstr>
      <vt:lpstr>PowerPoint Presentation</vt:lpstr>
      <vt:lpstr>Embedded Value Earnings - GEV Movement </vt:lpstr>
      <vt:lpstr>Return on Embedded Value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John</dc:creator>
  <cp:lastModifiedBy>Tebogo Keepetsoe</cp:lastModifiedBy>
  <cp:revision>28</cp:revision>
  <dcterms:created xsi:type="dcterms:W3CDTF">2020-03-04T19:38:14Z</dcterms:created>
  <dcterms:modified xsi:type="dcterms:W3CDTF">2020-03-10T14:34:31Z</dcterms:modified>
</cp:coreProperties>
</file>