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1" r:id="rId1"/>
  </p:sldMasterIdLst>
  <p:notesMasterIdLst>
    <p:notesMasterId r:id="rId56"/>
  </p:notesMasterIdLst>
  <p:handoutMasterIdLst>
    <p:handoutMasterId r:id="rId57"/>
  </p:handoutMasterIdLst>
  <p:sldIdLst>
    <p:sldId id="256" r:id="rId2"/>
    <p:sldId id="273" r:id="rId3"/>
    <p:sldId id="260" r:id="rId4"/>
    <p:sldId id="320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321" r:id="rId14"/>
    <p:sldId id="26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66" r:id="rId23"/>
    <p:sldId id="290" r:id="rId24"/>
    <p:sldId id="291" r:id="rId25"/>
    <p:sldId id="292" r:id="rId26"/>
    <p:sldId id="293" r:id="rId27"/>
    <p:sldId id="294" r:id="rId28"/>
    <p:sldId id="263" r:id="rId29"/>
    <p:sldId id="326" r:id="rId30"/>
    <p:sldId id="323" r:id="rId31"/>
    <p:sldId id="295" r:id="rId32"/>
    <p:sldId id="297" r:id="rId33"/>
    <p:sldId id="300" r:id="rId34"/>
    <p:sldId id="299" r:id="rId35"/>
    <p:sldId id="322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25" r:id="rId51"/>
    <p:sldId id="316" r:id="rId52"/>
    <p:sldId id="317" r:id="rId53"/>
    <p:sldId id="318" r:id="rId54"/>
    <p:sldId id="319" r:id="rId5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A7E90"/>
    <a:srgbClr val="0B2C39"/>
    <a:srgbClr val="9F1D21"/>
    <a:srgbClr val="ED1651"/>
    <a:srgbClr val="6761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10" autoAdjust="0"/>
    <p:restoredTop sz="92460" autoAdjust="0"/>
  </p:normalViewPr>
  <p:slideViewPr>
    <p:cSldViewPr snapToGrid="0" snapToObjects="1">
      <p:cViewPr>
        <p:scale>
          <a:sx n="100" d="100"/>
          <a:sy n="100" d="100"/>
        </p:scale>
        <p:origin x="-408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olosiwa\Documents\Press%20Release\June%202012\Press%20release%2030-06-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tuary\fact\ACTUARIAL\Valuations\Dec2012\02%20Documentation\PR\Press%20release%2031-12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Graphs!$S$10</c:f>
              <c:strCache>
                <c:ptCount val="1"/>
                <c:pt idx="0">
                  <c:v>Premium income (P'000)</c:v>
                </c:pt>
              </c:strCache>
            </c:strRef>
          </c:tx>
          <c:cat>
            <c:numRef>
              <c:f>Graphs!$T$7:$W$7</c:f>
              <c:numCache>
                <c:formatCode>0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Graphs!$T$10:$W$10</c:f>
              <c:numCache>
                <c:formatCode>#,##0_);\(#,##0\);\-</c:formatCode>
                <c:ptCount val="4"/>
                <c:pt idx="0">
                  <c:v>1253413</c:v>
                </c:pt>
                <c:pt idx="1">
                  <c:v>1620513</c:v>
                </c:pt>
                <c:pt idx="2">
                  <c:v>1767046</c:v>
                </c:pt>
                <c:pt idx="3">
                  <c:v>1949586.8393600001</c:v>
                </c:pt>
              </c:numCache>
            </c:numRef>
          </c:val>
        </c:ser>
        <c:marker val="1"/>
        <c:axId val="78489088"/>
        <c:axId val="78490624"/>
      </c:lineChart>
      <c:catAx>
        <c:axId val="78489088"/>
        <c:scaling>
          <c:orientation val="minMax"/>
        </c:scaling>
        <c:axPos val="b"/>
        <c:numFmt formatCode="0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8490624"/>
        <c:crosses val="autoZero"/>
        <c:auto val="1"/>
        <c:lblAlgn val="ctr"/>
        <c:lblOffset val="100"/>
      </c:catAx>
      <c:valAx>
        <c:axId val="78490624"/>
        <c:scaling>
          <c:orientation val="minMax"/>
        </c:scaling>
        <c:axPos val="l"/>
        <c:majorGridlines/>
        <c:numFmt formatCode="#,##0_);\(#,##0\);\-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848908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Value of </a:t>
            </a:r>
            <a:r>
              <a:rPr lang="en-US" sz="1600" dirty="0" smtClean="0">
                <a:solidFill>
                  <a:schemeClr val="bg1"/>
                </a:solidFill>
              </a:rPr>
              <a:t>New Business </a:t>
            </a:r>
            <a:r>
              <a:rPr lang="en-US" sz="1600" dirty="0">
                <a:solidFill>
                  <a:schemeClr val="bg1"/>
                </a:solidFill>
              </a:rPr>
              <a:t>(P'000)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Graphs!$S$19</c:f>
              <c:strCache>
                <c:ptCount val="1"/>
                <c:pt idx="0">
                  <c:v>Value of new business (VNB) millions</c:v>
                </c:pt>
              </c:strCache>
            </c:strRef>
          </c:tx>
          <c:cat>
            <c:numRef>
              <c:f>Graphs!$T$7:$W$7</c:f>
              <c:numCache>
                <c:formatCode>0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Graphs!$T$19:$W$19</c:f>
              <c:numCache>
                <c:formatCode>#,##0_);\(#,##0\);\-</c:formatCode>
                <c:ptCount val="4"/>
                <c:pt idx="0">
                  <c:v>114000</c:v>
                </c:pt>
                <c:pt idx="1">
                  <c:v>132000</c:v>
                </c:pt>
                <c:pt idx="2">
                  <c:v>115000</c:v>
                </c:pt>
                <c:pt idx="3">
                  <c:v>106046</c:v>
                </c:pt>
              </c:numCache>
            </c:numRef>
          </c:val>
        </c:ser>
        <c:marker val="1"/>
        <c:axId val="78555392"/>
        <c:axId val="78561280"/>
      </c:lineChart>
      <c:catAx>
        <c:axId val="78555392"/>
        <c:scaling>
          <c:orientation val="minMax"/>
        </c:scaling>
        <c:axPos val="b"/>
        <c:numFmt formatCode="0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8561280"/>
        <c:crosses val="autoZero"/>
        <c:auto val="1"/>
        <c:lblAlgn val="ctr"/>
        <c:lblOffset val="100"/>
      </c:catAx>
      <c:valAx>
        <c:axId val="78561280"/>
        <c:scaling>
          <c:orientation val="minMax"/>
        </c:scaling>
        <c:axPos val="l"/>
        <c:majorGridlines/>
        <c:numFmt formatCode="#,##0_);\(#,##0\);\-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855539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Fee income (P'000)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Graphs!$S$21</c:f>
              <c:strCache>
                <c:ptCount val="1"/>
                <c:pt idx="0">
                  <c:v>Fee income</c:v>
                </c:pt>
              </c:strCache>
            </c:strRef>
          </c:tx>
          <c:cat>
            <c:numRef>
              <c:f>Graphs!$T$7:$W$7</c:f>
              <c:numCache>
                <c:formatCode>0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Graphs!$T$21:$W$21</c:f>
              <c:numCache>
                <c:formatCode>#,##0_);\(#,##0\);\-</c:formatCode>
                <c:ptCount val="4"/>
                <c:pt idx="0">
                  <c:v>120623</c:v>
                </c:pt>
                <c:pt idx="1">
                  <c:v>137249</c:v>
                </c:pt>
                <c:pt idx="2">
                  <c:v>110944</c:v>
                </c:pt>
                <c:pt idx="3">
                  <c:v>72468.161220000024</c:v>
                </c:pt>
              </c:numCache>
            </c:numRef>
          </c:val>
        </c:ser>
        <c:marker val="1"/>
        <c:axId val="78568448"/>
        <c:axId val="78910208"/>
      </c:lineChart>
      <c:catAx>
        <c:axId val="78568448"/>
        <c:scaling>
          <c:orientation val="minMax"/>
        </c:scaling>
        <c:axPos val="b"/>
        <c:numFmt formatCode="0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8910208"/>
        <c:crosses val="autoZero"/>
        <c:auto val="1"/>
        <c:lblAlgn val="ctr"/>
        <c:lblOffset val="100"/>
      </c:catAx>
      <c:valAx>
        <c:axId val="78910208"/>
        <c:scaling>
          <c:orientation val="minMax"/>
        </c:scaling>
        <c:axPos val="l"/>
        <c:majorGridlines/>
        <c:numFmt formatCode="#,##0_);\(#,##0\);\-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856844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Operating Profit(P'000)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[2]Graphs!$S$12</c:f>
              <c:strCache>
                <c:ptCount val="1"/>
                <c:pt idx="0">
                  <c:v>Operating Profit (OP) millions</c:v>
                </c:pt>
              </c:strCache>
            </c:strRef>
          </c:tx>
          <c:cat>
            <c:strRef>
              <c:f>[2]Graphs!$T$7:$W$7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strCache>
            </c:strRef>
          </c:cat>
          <c:val>
            <c:numRef>
              <c:f>[2]Graphs!$T$12:$W$12</c:f>
              <c:numCache>
                <c:formatCode>#,##0_);\(#,##0\);\-</c:formatCode>
                <c:ptCount val="4"/>
                <c:pt idx="0">
                  <c:v>250590</c:v>
                </c:pt>
                <c:pt idx="1">
                  <c:v>281071</c:v>
                </c:pt>
                <c:pt idx="2">
                  <c:v>273146</c:v>
                </c:pt>
                <c:pt idx="3">
                  <c:v>232764</c:v>
                </c:pt>
              </c:numCache>
            </c:numRef>
          </c:val>
        </c:ser>
        <c:marker val="1"/>
        <c:axId val="78942208"/>
        <c:axId val="78943744"/>
      </c:lineChart>
      <c:catAx>
        <c:axId val="78942208"/>
        <c:scaling>
          <c:orientation val="minMax"/>
        </c:scaling>
        <c:axPos val="b"/>
        <c:numFmt formatCode="[$-409]mmm\-yy;@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8943744"/>
        <c:crosses val="autoZero"/>
        <c:auto val="1"/>
        <c:lblAlgn val="ctr"/>
        <c:lblOffset val="100"/>
      </c:catAx>
      <c:valAx>
        <c:axId val="78943744"/>
        <c:scaling>
          <c:orientation val="minMax"/>
        </c:scaling>
        <c:axPos val="l"/>
        <c:majorGridlines/>
        <c:numFmt formatCode="#,##0_);\(#,##0\);\-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894220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9682123067950014E-3"/>
          <c:y val="5.0925925925925992E-2"/>
          <c:w val="0.68402522601341886"/>
          <c:h val="0.8981481481481487"/>
        </c:manualLayout>
      </c:layout>
      <c:barChart>
        <c:barDir val="col"/>
        <c:grouping val="stacked"/>
        <c:ser>
          <c:idx val="0"/>
          <c:order val="0"/>
          <c:tx>
            <c:strRef>
              <c:f>'[55]Presentation Charts'!$A$2</c:f>
              <c:strCache>
                <c:ptCount val="1"/>
                <c:pt idx="0">
                  <c:v>Value of in-force business</c:v>
                </c:pt>
              </c:strCache>
            </c:strRef>
          </c:tx>
          <c:dLbls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Val val="1"/>
          </c:dLbls>
          <c:val>
            <c:numRef>
              <c:f>'[55]Presentation Charts'!$B$2</c:f>
              <c:numCache>
                <c:formatCode>\P#,##0_)"m";\("$"#,##0\)"m"</c:formatCode>
                <c:ptCount val="1"/>
                <c:pt idx="0">
                  <c:v>536.54099999999949</c:v>
                </c:pt>
              </c:numCache>
            </c:numRef>
          </c:val>
        </c:ser>
        <c:ser>
          <c:idx val="1"/>
          <c:order val="1"/>
          <c:tx>
            <c:strRef>
              <c:f>'[55]Presentation Charts'!$A$3</c:f>
              <c:strCache>
                <c:ptCount val="1"/>
                <c:pt idx="0">
                  <c:v>Value of net assets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500" baseline="0"/>
                </a:pPr>
                <a:endParaRPr lang="en-US"/>
              </a:p>
            </c:txPr>
            <c:showVal val="1"/>
          </c:dLbls>
          <c:val>
            <c:numRef>
              <c:f>'[55]Presentation Charts'!$B$3</c:f>
              <c:numCache>
                <c:formatCode>\P#,##0_)"m";\("$"#,##0\)"m"</c:formatCode>
                <c:ptCount val="1"/>
                <c:pt idx="0">
                  <c:v>2040.002</c:v>
                </c:pt>
              </c:numCache>
            </c:numRef>
          </c:val>
        </c:ser>
        <c:overlap val="100"/>
        <c:axId val="80689792"/>
        <c:axId val="80699776"/>
      </c:barChart>
      <c:catAx>
        <c:axId val="80689792"/>
        <c:scaling>
          <c:orientation val="minMax"/>
        </c:scaling>
        <c:delete val="1"/>
        <c:axPos val="b"/>
        <c:tickLblPos val="none"/>
        <c:crossAx val="80699776"/>
        <c:crosses val="autoZero"/>
        <c:auto val="1"/>
        <c:lblAlgn val="ctr"/>
        <c:lblOffset val="100"/>
      </c:catAx>
      <c:valAx>
        <c:axId val="80699776"/>
        <c:scaling>
          <c:orientation val="minMax"/>
        </c:scaling>
        <c:delete val="1"/>
        <c:axPos val="l"/>
        <c:numFmt formatCode="\P#,##0_)&quot;m&quot;;\(&quot;$&quot;#,##0\)&quot;m&quot;" sourceLinked="1"/>
        <c:tickLblPos val="none"/>
        <c:crossAx val="8068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407990667833458"/>
          <c:y val="0.22447980460775738"/>
          <c:w val="0.49592009332167086"/>
          <c:h val="0.72696631671041123"/>
        </c:manualLayout>
      </c:layout>
      <c:txPr>
        <a:bodyPr/>
        <a:lstStyle/>
        <a:p>
          <a:pPr>
            <a:defRPr sz="2000" baseline="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Pt>
            <c:idx val="1"/>
            <c:spPr>
              <a:noFill/>
            </c:spPr>
          </c:dPt>
          <c:dPt>
            <c:idx val="2"/>
            <c:spPr>
              <a:noFill/>
            </c:spPr>
          </c:dPt>
          <c:dPt>
            <c:idx val="3"/>
            <c:spPr>
              <a:noFill/>
            </c:spPr>
          </c:dPt>
          <c:dPt>
            <c:idx val="4"/>
            <c:spPr>
              <a:noFill/>
            </c:spPr>
          </c:dPt>
          <c:dPt>
            <c:idx val="5"/>
            <c:spPr>
              <a:noFill/>
            </c:spPr>
          </c:dPt>
          <c:dPt>
            <c:idx val="6"/>
            <c:spPr>
              <a:noFill/>
            </c:spPr>
          </c:dPt>
          <c:dPt>
            <c:idx val="7"/>
            <c:spPr>
              <a:noFill/>
            </c:spPr>
          </c:dPt>
          <c:dPt>
            <c:idx val="8"/>
            <c:spPr>
              <a:noFill/>
            </c:spPr>
          </c:dPt>
          <c:dPt>
            <c:idx val="9"/>
            <c:spPr>
              <a:noFill/>
            </c:spPr>
          </c:dPt>
          <c:dLbls>
            <c:dLbl>
              <c:idx val="10"/>
              <c:layout>
                <c:manualLayout>
                  <c:x val="0"/>
                  <c:y val="-0.2288135593220339"/>
                </c:manualLayout>
              </c:layout>
              <c:showVal val="1"/>
            </c:dLbl>
            <c:delete val="1"/>
          </c:dLbls>
          <c:cat>
            <c:strRef>
              <c:f>'Presentation Charts'!$A$8:$A$18</c:f>
              <c:strCache>
                <c:ptCount val="11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 &amp; Assumption Changes</c:v>
                </c:pt>
                <c:pt idx="7">
                  <c:v>Return on SH Assets</c:v>
                </c:pt>
                <c:pt idx="8">
                  <c:v>Change in FV Adjustments</c:v>
                </c:pt>
                <c:pt idx="9">
                  <c:v>Capital Movement</c:v>
                </c:pt>
                <c:pt idx="10">
                  <c:v>Closing Embedded Value</c:v>
                </c:pt>
              </c:strCache>
            </c:strRef>
          </c:cat>
          <c:val>
            <c:numRef>
              <c:f>'Presentation Charts'!$B$8:$B$18</c:f>
              <c:numCache>
                <c:formatCode>\P#,##0_)"m";\(\P#,##0\)"m"</c:formatCode>
                <c:ptCount val="11"/>
                <c:pt idx="0">
                  <c:v>0</c:v>
                </c:pt>
                <c:pt idx="1">
                  <c:v>2409.6619999999998</c:v>
                </c:pt>
                <c:pt idx="2">
                  <c:v>2489.8619999999996</c:v>
                </c:pt>
                <c:pt idx="3">
                  <c:v>2589.1690389999994</c:v>
                </c:pt>
                <c:pt idx="4">
                  <c:v>2596.7682344799987</c:v>
                </c:pt>
                <c:pt idx="5">
                  <c:v>2614.9082344799995</c:v>
                </c:pt>
                <c:pt idx="6">
                  <c:v>2625.4252344800002</c:v>
                </c:pt>
                <c:pt idx="7">
                  <c:v>2643.1862344799993</c:v>
                </c:pt>
                <c:pt idx="8">
                  <c:v>2733.9429999999993</c:v>
                </c:pt>
                <c:pt idx="9">
                  <c:v>2576.5430000000001</c:v>
                </c:pt>
                <c:pt idx="10">
                  <c:v>2576.5430000000001</c:v>
                </c:pt>
              </c:numCache>
            </c:numRef>
          </c:val>
        </c:ser>
        <c:ser>
          <c:idx val="1"/>
          <c:order val="1"/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-9.6045197740112997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7.344632768361582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9.03954802259887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3.107344632768365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107344632768370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2.8248587570621441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3.6723163841807856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0.17231638418079134"/>
                </c:manualLayout>
              </c:layout>
              <c:showVal val="1"/>
            </c:dLbl>
            <c:dLbl>
              <c:idx val="8"/>
              <c:layout>
                <c:manualLayout>
                  <c:x val="-2.9060990208620179E-3"/>
                  <c:y val="-0.11864406779661026"/>
                </c:manualLayout>
              </c:layout>
              <c:showVal val="1"/>
            </c:dLbl>
            <c:dLbl>
              <c:idx val="9"/>
              <c:layout>
                <c:manualLayout>
                  <c:x val="-2.9060990208619134E-3"/>
                  <c:y val="-0.13559322033898308"/>
                </c:manualLayout>
              </c:layout>
              <c:showVal val="1"/>
            </c:dLbl>
            <c:dLbl>
              <c:idx val="10"/>
              <c:delete val="1"/>
            </c:dLbl>
            <c:showVal val="1"/>
          </c:dLbls>
          <c:cat>
            <c:strRef>
              <c:f>'Presentation Charts'!$A$8:$A$18</c:f>
              <c:strCache>
                <c:ptCount val="11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 &amp; Assumption Changes</c:v>
                </c:pt>
                <c:pt idx="7">
                  <c:v>Return on SH Assets</c:v>
                </c:pt>
                <c:pt idx="8">
                  <c:v>Change in FV Adjustments</c:v>
                </c:pt>
                <c:pt idx="9">
                  <c:v>Capital Movement</c:v>
                </c:pt>
                <c:pt idx="10">
                  <c:v>Closing Embedded Value</c:v>
                </c:pt>
              </c:strCache>
            </c:strRef>
          </c:cat>
          <c:val>
            <c:numRef>
              <c:f>'Presentation Charts'!$C$8:$C$18</c:f>
              <c:numCache>
                <c:formatCode>\P#,##0_)"m";\(\P#,##0\)"m"</c:formatCode>
                <c:ptCount val="11"/>
                <c:pt idx="0">
                  <c:v>2409.6619999999998</c:v>
                </c:pt>
                <c:pt idx="1">
                  <c:v>80.2</c:v>
                </c:pt>
                <c:pt idx="2">
                  <c:v>99.307039000000003</c:v>
                </c:pt>
                <c:pt idx="3">
                  <c:v>7.5991954799999935</c:v>
                </c:pt>
                <c:pt idx="4">
                  <c:v>18.14</c:v>
                </c:pt>
                <c:pt idx="5">
                  <c:v>10.517000000000001</c:v>
                </c:pt>
                <c:pt idx="6">
                  <c:v>17.760999999999989</c:v>
                </c:pt>
                <c:pt idx="7">
                  <c:v>224.38800000000023</c:v>
                </c:pt>
                <c:pt idx="8">
                  <c:v>133.63123448000007</c:v>
                </c:pt>
                <c:pt idx="9">
                  <c:v>157.4</c:v>
                </c:pt>
                <c:pt idx="10">
                  <c:v>0</c:v>
                </c:pt>
              </c:numCache>
            </c:numRef>
          </c:val>
        </c:ser>
        <c:overlap val="100"/>
        <c:axId val="78849920"/>
        <c:axId val="78851456"/>
      </c:barChart>
      <c:catAx>
        <c:axId val="78849920"/>
        <c:scaling>
          <c:orientation val="minMax"/>
        </c:scaling>
        <c:axPos val="b"/>
        <c:tickLblPos val="nextTo"/>
        <c:txPr>
          <a:bodyPr rot="0" anchor="t" anchorCtr="0"/>
          <a:lstStyle/>
          <a:p>
            <a:pPr>
              <a:defRPr/>
            </a:pPr>
            <a:endParaRPr lang="en-US"/>
          </a:p>
        </c:txPr>
        <c:crossAx val="78851456"/>
        <c:crosses val="autoZero"/>
        <c:auto val="1"/>
        <c:lblAlgn val="ctr"/>
        <c:lblOffset val="100"/>
      </c:catAx>
      <c:valAx>
        <c:axId val="78851456"/>
        <c:scaling>
          <c:orientation val="minMax"/>
          <c:max val="2900"/>
          <c:min val="2300"/>
        </c:scaling>
        <c:axPos val="l"/>
        <c:majorGridlines/>
        <c:numFmt formatCode="\P#,##0_)&quot;m&quot;;\(\P#,##0\)&quot;m&quot;" sourceLinked="1"/>
        <c:tickLblPos val="nextTo"/>
        <c:crossAx val="78849920"/>
        <c:crosses val="autoZero"/>
        <c:crossBetween val="between"/>
      </c:valAx>
      <c:spPr>
        <a:solidFill>
          <a:schemeClr val="bg1"/>
        </a:solidFill>
      </c:spPr>
    </c:plotArea>
    <c:plotVisOnly val="1"/>
  </c:chart>
  <c:spPr>
    <a:solidFill>
      <a:prstClr val="white"/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B98A8-028C-48B4-B844-E98FA14C090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A4C0F-F65F-40A4-9D3A-DCE1F4CD7A0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BIHL</a:t>
          </a:r>
        </a:p>
        <a:p>
          <a:r>
            <a:rPr lang="en-US" sz="1400" dirty="0" smtClean="0">
              <a:solidFill>
                <a:schemeClr val="tx1"/>
              </a:solidFill>
            </a:rPr>
            <a:t>(53% Sanlam, 43% Publicly held on BSE)</a:t>
          </a:r>
          <a:endParaRPr lang="en-US" sz="1400" dirty="0">
            <a:solidFill>
              <a:schemeClr val="tx1"/>
            </a:solidFill>
          </a:endParaRPr>
        </a:p>
      </dgm:t>
    </dgm:pt>
    <dgm:pt modelId="{9FA3EA94-5BC0-41B4-9B0D-865F4D72CC01}" type="parTrans" cxnId="{8FCDC0C2-4A9E-4F00-9315-EB089EA23A15}">
      <dgm:prSet/>
      <dgm:spPr/>
      <dgm:t>
        <a:bodyPr/>
        <a:lstStyle/>
        <a:p>
          <a:endParaRPr lang="en-US"/>
        </a:p>
      </dgm:t>
    </dgm:pt>
    <dgm:pt modelId="{C9D20233-F885-4469-835B-97803F175780}" type="sibTrans" cxnId="{8FCDC0C2-4A9E-4F00-9315-EB089EA23A15}">
      <dgm:prSet/>
      <dgm:spPr/>
      <dgm:t>
        <a:bodyPr/>
        <a:lstStyle/>
        <a:p>
          <a:endParaRPr lang="en-US"/>
        </a:p>
      </dgm:t>
    </dgm:pt>
    <dgm:pt modelId="{20BA300A-611B-4862-970E-E9E319C0B7CB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BLIL</a:t>
          </a:r>
        </a:p>
        <a:p>
          <a:r>
            <a:rPr lang="en-US" sz="1400" dirty="0" smtClean="0">
              <a:solidFill>
                <a:schemeClr val="tx1"/>
              </a:solidFill>
            </a:rPr>
            <a:t>(100%)</a:t>
          </a:r>
          <a:endParaRPr lang="en-US" sz="1400" dirty="0">
            <a:solidFill>
              <a:schemeClr val="tx1"/>
            </a:solidFill>
          </a:endParaRPr>
        </a:p>
      </dgm:t>
    </dgm:pt>
    <dgm:pt modelId="{170AC526-4549-4654-BF55-51D67FFBA839}" type="parTrans" cxnId="{C6A2AD09-F802-4061-BAA1-219B33836261}">
      <dgm:prSet/>
      <dgm:spPr/>
      <dgm:t>
        <a:bodyPr/>
        <a:lstStyle/>
        <a:p>
          <a:endParaRPr lang="en-US"/>
        </a:p>
      </dgm:t>
    </dgm:pt>
    <dgm:pt modelId="{B48AA2C4-D2BE-4A1F-AB97-08109798D08D}" type="sibTrans" cxnId="{C6A2AD09-F802-4061-BAA1-219B33836261}">
      <dgm:prSet/>
      <dgm:spPr/>
      <dgm:t>
        <a:bodyPr/>
        <a:lstStyle/>
        <a:p>
          <a:endParaRPr lang="en-US"/>
        </a:p>
      </dgm:t>
    </dgm:pt>
    <dgm:pt modelId="{BBCE9C76-56EB-407D-BE90-E78C52391570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Bifm</a:t>
          </a:r>
          <a:endParaRPr lang="en-US" sz="1800" dirty="0" smtClean="0">
            <a:solidFill>
              <a:schemeClr val="tx1"/>
            </a:solidFill>
          </a:endParaRPr>
        </a:p>
        <a:p>
          <a:r>
            <a:rPr lang="en-US" sz="1400" dirty="0" smtClean="0">
              <a:solidFill>
                <a:schemeClr val="tx1"/>
              </a:solidFill>
            </a:rPr>
            <a:t>(100%)</a:t>
          </a:r>
          <a:endParaRPr lang="en-US" sz="1400" dirty="0">
            <a:solidFill>
              <a:schemeClr val="tx1"/>
            </a:solidFill>
          </a:endParaRPr>
        </a:p>
      </dgm:t>
    </dgm:pt>
    <dgm:pt modelId="{ACD6BB3A-27FA-4C0E-964E-9B310D3512D3}" type="parTrans" cxnId="{68A6E023-C8E7-4D55-887B-E116C4C02832}">
      <dgm:prSet/>
      <dgm:spPr/>
      <dgm:t>
        <a:bodyPr/>
        <a:lstStyle/>
        <a:p>
          <a:endParaRPr lang="en-US"/>
        </a:p>
      </dgm:t>
    </dgm:pt>
    <dgm:pt modelId="{80EC4717-A632-4260-950F-D0160FCD939A}" type="sibTrans" cxnId="{68A6E023-C8E7-4D55-887B-E116C4C02832}">
      <dgm:prSet/>
      <dgm:spPr/>
      <dgm:t>
        <a:bodyPr/>
        <a:lstStyle/>
        <a:p>
          <a:endParaRPr lang="en-US"/>
        </a:p>
      </dgm:t>
    </dgm:pt>
    <dgm:pt modelId="{E010A065-DD01-4382-A4BA-59823FD4B09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BIHL Sure! </a:t>
          </a:r>
        </a:p>
        <a:p>
          <a:r>
            <a:rPr lang="en-US" sz="1400" dirty="0" smtClean="0">
              <a:solidFill>
                <a:schemeClr val="tx1"/>
              </a:solidFill>
            </a:rPr>
            <a:t>(100%)</a:t>
          </a:r>
          <a:endParaRPr lang="en-US" sz="1400" dirty="0">
            <a:solidFill>
              <a:schemeClr val="tx1"/>
            </a:solidFill>
          </a:endParaRPr>
        </a:p>
      </dgm:t>
    </dgm:pt>
    <dgm:pt modelId="{A010AA3A-8EBC-45C0-AEF2-C4145A046049}" type="parTrans" cxnId="{2ABD3D7C-F0F8-410E-A768-E84D46D3FDDB}">
      <dgm:prSet/>
      <dgm:spPr/>
      <dgm:t>
        <a:bodyPr/>
        <a:lstStyle/>
        <a:p>
          <a:endParaRPr lang="en-US"/>
        </a:p>
      </dgm:t>
    </dgm:pt>
    <dgm:pt modelId="{A6AFC97B-DA77-4E99-98F6-359D569BE8BF}" type="sibTrans" cxnId="{2ABD3D7C-F0F8-410E-A768-E84D46D3FDDB}">
      <dgm:prSet/>
      <dgm:spPr/>
      <dgm:t>
        <a:bodyPr/>
        <a:lstStyle/>
        <a:p>
          <a:endParaRPr lang="en-US"/>
        </a:p>
      </dgm:t>
    </dgm:pt>
    <dgm:pt modelId="{12776894-3C78-453A-9922-D496FC8512B8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Associates</a:t>
          </a:r>
        </a:p>
        <a:p>
          <a:r>
            <a:rPr lang="en-US" sz="1200" smtClean="0">
              <a:solidFill>
                <a:schemeClr val="tx1"/>
              </a:solidFill>
            </a:rPr>
            <a:t>(25.33</a:t>
          </a:r>
          <a:r>
            <a:rPr lang="en-US" sz="1200" dirty="0" smtClean="0">
              <a:solidFill>
                <a:schemeClr val="tx1"/>
              </a:solidFill>
            </a:rPr>
            <a:t>% </a:t>
          </a:r>
          <a:r>
            <a:rPr lang="en-US" sz="1200" err="1" smtClean="0">
              <a:solidFill>
                <a:schemeClr val="tx1"/>
              </a:solidFill>
            </a:rPr>
            <a:t>Letshego</a:t>
          </a:r>
          <a:r>
            <a:rPr lang="en-US" sz="1200" smtClean="0">
              <a:solidFill>
                <a:schemeClr val="tx1"/>
              </a:solidFill>
            </a:rPr>
            <a:t>, </a:t>
          </a:r>
          <a:r>
            <a:rPr lang="en-US" sz="1200" dirty="0" smtClean="0">
              <a:solidFill>
                <a:schemeClr val="tx1"/>
              </a:solidFill>
            </a:rPr>
            <a:t>28.65% </a:t>
          </a:r>
          <a:r>
            <a:rPr lang="en-US" sz="1200" smtClean="0">
              <a:solidFill>
                <a:schemeClr val="tx1"/>
              </a:solidFill>
            </a:rPr>
            <a:t>FSG, </a:t>
          </a:r>
          <a:r>
            <a:rPr lang="en-US" sz="1200" dirty="0" smtClean="0">
              <a:solidFill>
                <a:schemeClr val="tx1"/>
              </a:solidFill>
            </a:rPr>
            <a:t>62.9% KYS</a:t>
          </a:r>
          <a:r>
            <a:rPr lang="en-US" sz="1200" smtClean="0">
              <a:solidFill>
                <a:schemeClr val="tx1"/>
              </a:solidFill>
            </a:rPr>
            <a:t>, 49</a:t>
          </a:r>
          <a:r>
            <a:rPr lang="en-US" sz="1200" dirty="0" smtClean="0">
              <a:solidFill>
                <a:schemeClr val="tx1"/>
              </a:solidFill>
            </a:rPr>
            <a:t>% </a:t>
          </a:r>
          <a:r>
            <a:rPr lang="en-US" sz="1200" dirty="0" err="1" smtClean="0">
              <a:solidFill>
                <a:schemeClr val="tx1"/>
              </a:solidFill>
            </a:rPr>
            <a:t>Aflife</a:t>
          </a:r>
          <a:r>
            <a:rPr lang="en-US" sz="1200" dirty="0" smtClean="0">
              <a:solidFill>
                <a:schemeClr val="tx1"/>
              </a:solidFill>
            </a:rPr>
            <a:t> Zambia)</a:t>
          </a:r>
          <a:endParaRPr lang="en-US" sz="1200" dirty="0">
            <a:solidFill>
              <a:schemeClr val="tx1"/>
            </a:solidFill>
          </a:endParaRPr>
        </a:p>
      </dgm:t>
    </dgm:pt>
    <dgm:pt modelId="{F7D0C66E-3807-40A4-AEAA-12466C0F7AC2}" type="parTrans" cxnId="{CE66A73C-3DE9-4677-88B8-F26FA741AF11}">
      <dgm:prSet/>
      <dgm:spPr/>
      <dgm:t>
        <a:bodyPr/>
        <a:lstStyle/>
        <a:p>
          <a:endParaRPr lang="en-US"/>
        </a:p>
      </dgm:t>
    </dgm:pt>
    <dgm:pt modelId="{F04189B2-8D0A-4E8A-A6F7-5BF14C513323}" type="sibTrans" cxnId="{CE66A73C-3DE9-4677-88B8-F26FA741AF11}">
      <dgm:prSet/>
      <dgm:spPr/>
      <dgm:t>
        <a:bodyPr/>
        <a:lstStyle/>
        <a:p>
          <a:endParaRPr lang="en-US"/>
        </a:p>
      </dgm:t>
    </dgm:pt>
    <dgm:pt modelId="{1A5475AA-ECC3-4477-9280-DC3538405F6F}" type="pres">
      <dgm:prSet presAssocID="{A43B98A8-028C-48B4-B844-E98FA14C09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A45EB-337A-428F-BAB4-569E3799A47D}" type="pres">
      <dgm:prSet presAssocID="{A2CA4C0F-F65F-40A4-9D3A-DCE1F4CD7A07}" presName="hierRoot1" presStyleCnt="0">
        <dgm:presLayoutVars>
          <dgm:hierBranch val="init"/>
        </dgm:presLayoutVars>
      </dgm:prSet>
      <dgm:spPr/>
    </dgm:pt>
    <dgm:pt modelId="{A65D1758-BF5C-4812-91D9-9149AC0FBAD0}" type="pres">
      <dgm:prSet presAssocID="{A2CA4C0F-F65F-40A4-9D3A-DCE1F4CD7A07}" presName="rootComposite1" presStyleCnt="0"/>
      <dgm:spPr/>
    </dgm:pt>
    <dgm:pt modelId="{4EE2D262-5907-437C-8EB8-650F5740ECB5}" type="pres">
      <dgm:prSet presAssocID="{A2CA4C0F-F65F-40A4-9D3A-DCE1F4CD7A07}" presName="rootText1" presStyleLbl="node0" presStyleIdx="0" presStyleCnt="1" custScaleY="10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179254-5D9A-40F6-A923-E9F52E08FE1D}" type="pres">
      <dgm:prSet presAssocID="{A2CA4C0F-F65F-40A4-9D3A-DCE1F4CD7A0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E7635FA-E7CD-45F2-A543-F125262D2D9D}" type="pres">
      <dgm:prSet presAssocID="{A2CA4C0F-F65F-40A4-9D3A-DCE1F4CD7A07}" presName="hierChild2" presStyleCnt="0"/>
      <dgm:spPr/>
    </dgm:pt>
    <dgm:pt modelId="{6BAC0292-4E0E-441D-BA49-F18A3594F772}" type="pres">
      <dgm:prSet presAssocID="{170AC526-4549-4654-BF55-51D67FFBA839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9BD7253-0FF6-45DE-8C6B-AE8397BCA95B}" type="pres">
      <dgm:prSet presAssocID="{20BA300A-611B-4862-970E-E9E319C0B7CB}" presName="hierRoot2" presStyleCnt="0">
        <dgm:presLayoutVars>
          <dgm:hierBranch val="init"/>
        </dgm:presLayoutVars>
      </dgm:prSet>
      <dgm:spPr/>
    </dgm:pt>
    <dgm:pt modelId="{89AE362A-77D8-4B26-851B-1909D2E78658}" type="pres">
      <dgm:prSet presAssocID="{20BA300A-611B-4862-970E-E9E319C0B7CB}" presName="rootComposite" presStyleCnt="0"/>
      <dgm:spPr/>
    </dgm:pt>
    <dgm:pt modelId="{7290EEA9-58BF-4340-979B-71C22823CB89}" type="pres">
      <dgm:prSet presAssocID="{20BA300A-611B-4862-970E-E9E319C0B7C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162325-B25B-4F41-8713-1FC7BF75CD53}" type="pres">
      <dgm:prSet presAssocID="{20BA300A-611B-4862-970E-E9E319C0B7CB}" presName="rootConnector" presStyleLbl="node2" presStyleIdx="0" presStyleCnt="4"/>
      <dgm:spPr/>
      <dgm:t>
        <a:bodyPr/>
        <a:lstStyle/>
        <a:p>
          <a:endParaRPr lang="en-US"/>
        </a:p>
      </dgm:t>
    </dgm:pt>
    <dgm:pt modelId="{F9E41104-84F9-4680-A725-6F588BE9F8D4}" type="pres">
      <dgm:prSet presAssocID="{20BA300A-611B-4862-970E-E9E319C0B7CB}" presName="hierChild4" presStyleCnt="0"/>
      <dgm:spPr/>
    </dgm:pt>
    <dgm:pt modelId="{DB447C0A-E201-4F5D-8E1E-A66EC3C396B9}" type="pres">
      <dgm:prSet presAssocID="{20BA300A-611B-4862-970E-E9E319C0B7CB}" presName="hierChild5" presStyleCnt="0"/>
      <dgm:spPr/>
    </dgm:pt>
    <dgm:pt modelId="{52895DE7-2CCB-4480-BB67-28277B2A1B49}" type="pres">
      <dgm:prSet presAssocID="{ACD6BB3A-27FA-4C0E-964E-9B310D3512D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7773F66-1DD0-41A8-BCAD-0998163111A0}" type="pres">
      <dgm:prSet presAssocID="{BBCE9C76-56EB-407D-BE90-E78C52391570}" presName="hierRoot2" presStyleCnt="0">
        <dgm:presLayoutVars>
          <dgm:hierBranch val="init"/>
        </dgm:presLayoutVars>
      </dgm:prSet>
      <dgm:spPr/>
    </dgm:pt>
    <dgm:pt modelId="{50DC3645-6CA9-4888-9D53-FEE6B0BD8AC1}" type="pres">
      <dgm:prSet presAssocID="{BBCE9C76-56EB-407D-BE90-E78C52391570}" presName="rootComposite" presStyleCnt="0"/>
      <dgm:spPr/>
    </dgm:pt>
    <dgm:pt modelId="{E182E507-90C4-492B-8E8F-5D5F72817439}" type="pres">
      <dgm:prSet presAssocID="{BBCE9C76-56EB-407D-BE90-E78C5239157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78883-D792-4C8D-9935-7EBDF5BE3FAC}" type="pres">
      <dgm:prSet presAssocID="{BBCE9C76-56EB-407D-BE90-E78C52391570}" presName="rootConnector" presStyleLbl="node2" presStyleIdx="1" presStyleCnt="4"/>
      <dgm:spPr/>
      <dgm:t>
        <a:bodyPr/>
        <a:lstStyle/>
        <a:p>
          <a:endParaRPr lang="en-US"/>
        </a:p>
      </dgm:t>
    </dgm:pt>
    <dgm:pt modelId="{91D8C63E-ED15-4BDB-849F-BBFF73C8AB56}" type="pres">
      <dgm:prSet presAssocID="{BBCE9C76-56EB-407D-BE90-E78C52391570}" presName="hierChild4" presStyleCnt="0"/>
      <dgm:spPr/>
    </dgm:pt>
    <dgm:pt modelId="{375D0ADF-4B4D-4295-97D4-9FB4BC7A30CA}" type="pres">
      <dgm:prSet presAssocID="{BBCE9C76-56EB-407D-BE90-E78C52391570}" presName="hierChild5" presStyleCnt="0"/>
      <dgm:spPr/>
    </dgm:pt>
    <dgm:pt modelId="{FBC41FDF-7B3A-4125-8F14-B65773EAEFE6}" type="pres">
      <dgm:prSet presAssocID="{A010AA3A-8EBC-45C0-AEF2-C4145A04604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CC63526-D1AA-4A85-A5F8-51B0D82DD6BC}" type="pres">
      <dgm:prSet presAssocID="{E010A065-DD01-4382-A4BA-59823FD4B09E}" presName="hierRoot2" presStyleCnt="0">
        <dgm:presLayoutVars>
          <dgm:hierBranch val="init"/>
        </dgm:presLayoutVars>
      </dgm:prSet>
      <dgm:spPr/>
    </dgm:pt>
    <dgm:pt modelId="{5202D9C3-0582-485C-8EB1-087CA819BF28}" type="pres">
      <dgm:prSet presAssocID="{E010A065-DD01-4382-A4BA-59823FD4B09E}" presName="rootComposite" presStyleCnt="0"/>
      <dgm:spPr/>
    </dgm:pt>
    <dgm:pt modelId="{18770D7B-8540-480E-899D-9DEEDBFA0608}" type="pres">
      <dgm:prSet presAssocID="{E010A065-DD01-4382-A4BA-59823FD4B09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EB9B2B-7AB8-4211-B082-C2413F54AFFE}" type="pres">
      <dgm:prSet presAssocID="{E010A065-DD01-4382-A4BA-59823FD4B09E}" presName="rootConnector" presStyleLbl="node2" presStyleIdx="2" presStyleCnt="4"/>
      <dgm:spPr/>
      <dgm:t>
        <a:bodyPr/>
        <a:lstStyle/>
        <a:p>
          <a:endParaRPr lang="en-US"/>
        </a:p>
      </dgm:t>
    </dgm:pt>
    <dgm:pt modelId="{89250BE7-227D-471C-BAC8-A1E10A2D152D}" type="pres">
      <dgm:prSet presAssocID="{E010A065-DD01-4382-A4BA-59823FD4B09E}" presName="hierChild4" presStyleCnt="0"/>
      <dgm:spPr/>
    </dgm:pt>
    <dgm:pt modelId="{71DE020D-7EBE-478D-8DE9-EBC17CA60193}" type="pres">
      <dgm:prSet presAssocID="{E010A065-DD01-4382-A4BA-59823FD4B09E}" presName="hierChild5" presStyleCnt="0"/>
      <dgm:spPr/>
    </dgm:pt>
    <dgm:pt modelId="{6A142771-6419-4957-B173-1B1F91C5DB62}" type="pres">
      <dgm:prSet presAssocID="{F7D0C66E-3807-40A4-AEAA-12466C0F7AC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C70D58A3-558D-4820-BD0D-B1E290803702}" type="pres">
      <dgm:prSet presAssocID="{12776894-3C78-453A-9922-D496FC8512B8}" presName="hierRoot2" presStyleCnt="0">
        <dgm:presLayoutVars>
          <dgm:hierBranch val="init"/>
        </dgm:presLayoutVars>
      </dgm:prSet>
      <dgm:spPr/>
    </dgm:pt>
    <dgm:pt modelId="{BACA67BB-7C1F-44A1-8C50-A7DC12F3AFFA}" type="pres">
      <dgm:prSet presAssocID="{12776894-3C78-453A-9922-D496FC8512B8}" presName="rootComposite" presStyleCnt="0"/>
      <dgm:spPr/>
    </dgm:pt>
    <dgm:pt modelId="{02768392-2B66-4A35-BF9D-DB233E7C3201}" type="pres">
      <dgm:prSet presAssocID="{12776894-3C78-453A-9922-D496FC8512B8}" presName="rootText" presStyleLbl="node2" presStyleIdx="3" presStyleCnt="4" custScaleX="1070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B6523D-FD40-4C94-BC45-D5EBB2A8F973}" type="pres">
      <dgm:prSet presAssocID="{12776894-3C78-453A-9922-D496FC8512B8}" presName="rootConnector" presStyleLbl="node2" presStyleIdx="3" presStyleCnt="4"/>
      <dgm:spPr/>
      <dgm:t>
        <a:bodyPr/>
        <a:lstStyle/>
        <a:p>
          <a:endParaRPr lang="en-US"/>
        </a:p>
      </dgm:t>
    </dgm:pt>
    <dgm:pt modelId="{23528B43-933A-4408-958D-F44C98046730}" type="pres">
      <dgm:prSet presAssocID="{12776894-3C78-453A-9922-D496FC8512B8}" presName="hierChild4" presStyleCnt="0"/>
      <dgm:spPr/>
    </dgm:pt>
    <dgm:pt modelId="{FC6AB69A-A450-4977-9665-F9374790A05A}" type="pres">
      <dgm:prSet presAssocID="{12776894-3C78-453A-9922-D496FC8512B8}" presName="hierChild5" presStyleCnt="0"/>
      <dgm:spPr/>
    </dgm:pt>
    <dgm:pt modelId="{41D9E195-CC36-40D6-AC80-47AAE6D8514E}" type="pres">
      <dgm:prSet presAssocID="{A2CA4C0F-F65F-40A4-9D3A-DCE1F4CD7A07}" presName="hierChild3" presStyleCnt="0"/>
      <dgm:spPr/>
    </dgm:pt>
  </dgm:ptLst>
  <dgm:cxnLst>
    <dgm:cxn modelId="{8FCDC0C2-4A9E-4F00-9315-EB089EA23A15}" srcId="{A43B98A8-028C-48B4-B844-E98FA14C0905}" destId="{A2CA4C0F-F65F-40A4-9D3A-DCE1F4CD7A07}" srcOrd="0" destOrd="0" parTransId="{9FA3EA94-5BC0-41B4-9B0D-865F4D72CC01}" sibTransId="{C9D20233-F885-4469-835B-97803F175780}"/>
    <dgm:cxn modelId="{2ABD3D7C-F0F8-410E-A768-E84D46D3FDDB}" srcId="{A2CA4C0F-F65F-40A4-9D3A-DCE1F4CD7A07}" destId="{E010A065-DD01-4382-A4BA-59823FD4B09E}" srcOrd="2" destOrd="0" parTransId="{A010AA3A-8EBC-45C0-AEF2-C4145A046049}" sibTransId="{A6AFC97B-DA77-4E99-98F6-359D569BE8BF}"/>
    <dgm:cxn modelId="{59C36712-B15F-4936-BB67-6C96106F817D}" type="presOf" srcId="{20BA300A-611B-4862-970E-E9E319C0B7CB}" destId="{F8162325-B25B-4F41-8713-1FC7BF75CD53}" srcOrd="1" destOrd="0" presId="urn:microsoft.com/office/officeart/2005/8/layout/orgChart1"/>
    <dgm:cxn modelId="{06516B7D-A4BA-4614-900F-E09CA28C690F}" type="presOf" srcId="{BBCE9C76-56EB-407D-BE90-E78C52391570}" destId="{7AF78883-D792-4C8D-9935-7EBDF5BE3FAC}" srcOrd="1" destOrd="0" presId="urn:microsoft.com/office/officeart/2005/8/layout/orgChart1"/>
    <dgm:cxn modelId="{3C5AF0F1-41B8-4958-B50B-97CB709DFB17}" type="presOf" srcId="{A2CA4C0F-F65F-40A4-9D3A-DCE1F4CD7A07}" destId="{FE179254-5D9A-40F6-A923-E9F52E08FE1D}" srcOrd="1" destOrd="0" presId="urn:microsoft.com/office/officeart/2005/8/layout/orgChart1"/>
    <dgm:cxn modelId="{D43B5A39-BBE2-42F8-BFFD-F3B17CD25F3A}" type="presOf" srcId="{20BA300A-611B-4862-970E-E9E319C0B7CB}" destId="{7290EEA9-58BF-4340-979B-71C22823CB89}" srcOrd="0" destOrd="0" presId="urn:microsoft.com/office/officeart/2005/8/layout/orgChart1"/>
    <dgm:cxn modelId="{87537C54-32F5-4B2B-9A8A-5CD7FBAA2D2F}" type="presOf" srcId="{A010AA3A-8EBC-45C0-AEF2-C4145A046049}" destId="{FBC41FDF-7B3A-4125-8F14-B65773EAEFE6}" srcOrd="0" destOrd="0" presId="urn:microsoft.com/office/officeart/2005/8/layout/orgChart1"/>
    <dgm:cxn modelId="{CE66A73C-3DE9-4677-88B8-F26FA741AF11}" srcId="{A2CA4C0F-F65F-40A4-9D3A-DCE1F4CD7A07}" destId="{12776894-3C78-453A-9922-D496FC8512B8}" srcOrd="3" destOrd="0" parTransId="{F7D0C66E-3807-40A4-AEAA-12466C0F7AC2}" sibTransId="{F04189B2-8D0A-4E8A-A6F7-5BF14C513323}"/>
    <dgm:cxn modelId="{C6A2AD09-F802-4061-BAA1-219B33836261}" srcId="{A2CA4C0F-F65F-40A4-9D3A-DCE1F4CD7A07}" destId="{20BA300A-611B-4862-970E-E9E319C0B7CB}" srcOrd="0" destOrd="0" parTransId="{170AC526-4549-4654-BF55-51D67FFBA839}" sibTransId="{B48AA2C4-D2BE-4A1F-AB97-08109798D08D}"/>
    <dgm:cxn modelId="{354BF474-77D8-4BED-AA91-E31FD8F3912D}" type="presOf" srcId="{A43B98A8-028C-48B4-B844-E98FA14C0905}" destId="{1A5475AA-ECC3-4477-9280-DC3538405F6F}" srcOrd="0" destOrd="0" presId="urn:microsoft.com/office/officeart/2005/8/layout/orgChart1"/>
    <dgm:cxn modelId="{ADD2A812-F0C1-4EC1-AC79-CEB2D36CFB83}" type="presOf" srcId="{E010A065-DD01-4382-A4BA-59823FD4B09E}" destId="{18770D7B-8540-480E-899D-9DEEDBFA0608}" srcOrd="0" destOrd="0" presId="urn:microsoft.com/office/officeart/2005/8/layout/orgChart1"/>
    <dgm:cxn modelId="{68A6E023-C8E7-4D55-887B-E116C4C02832}" srcId="{A2CA4C0F-F65F-40A4-9D3A-DCE1F4CD7A07}" destId="{BBCE9C76-56EB-407D-BE90-E78C52391570}" srcOrd="1" destOrd="0" parTransId="{ACD6BB3A-27FA-4C0E-964E-9B310D3512D3}" sibTransId="{80EC4717-A632-4260-950F-D0160FCD939A}"/>
    <dgm:cxn modelId="{9A5F09F7-9695-4482-97C8-0426B47C2BD2}" type="presOf" srcId="{F7D0C66E-3807-40A4-AEAA-12466C0F7AC2}" destId="{6A142771-6419-4957-B173-1B1F91C5DB62}" srcOrd="0" destOrd="0" presId="urn:microsoft.com/office/officeart/2005/8/layout/orgChart1"/>
    <dgm:cxn modelId="{B5504598-618F-4D91-B44B-6939DF1AF6D1}" type="presOf" srcId="{A2CA4C0F-F65F-40A4-9D3A-DCE1F4CD7A07}" destId="{4EE2D262-5907-437C-8EB8-650F5740ECB5}" srcOrd="0" destOrd="0" presId="urn:microsoft.com/office/officeart/2005/8/layout/orgChart1"/>
    <dgm:cxn modelId="{7F8797E8-9E8D-405D-8F4C-54E31E315F8B}" type="presOf" srcId="{12776894-3C78-453A-9922-D496FC8512B8}" destId="{02768392-2B66-4A35-BF9D-DB233E7C3201}" srcOrd="0" destOrd="0" presId="urn:microsoft.com/office/officeart/2005/8/layout/orgChart1"/>
    <dgm:cxn modelId="{F1D299F8-5D7A-484C-9E0E-430B1F7C6BF9}" type="presOf" srcId="{12776894-3C78-453A-9922-D496FC8512B8}" destId="{B4B6523D-FD40-4C94-BC45-D5EBB2A8F973}" srcOrd="1" destOrd="0" presId="urn:microsoft.com/office/officeart/2005/8/layout/orgChart1"/>
    <dgm:cxn modelId="{5F01C396-254B-4213-9018-81ABB0A89527}" type="presOf" srcId="{ACD6BB3A-27FA-4C0E-964E-9B310D3512D3}" destId="{52895DE7-2CCB-4480-BB67-28277B2A1B49}" srcOrd="0" destOrd="0" presId="urn:microsoft.com/office/officeart/2005/8/layout/orgChart1"/>
    <dgm:cxn modelId="{AAFE5D58-7430-402D-AECE-204C7B3472EB}" type="presOf" srcId="{BBCE9C76-56EB-407D-BE90-E78C52391570}" destId="{E182E507-90C4-492B-8E8F-5D5F72817439}" srcOrd="0" destOrd="0" presId="urn:microsoft.com/office/officeart/2005/8/layout/orgChart1"/>
    <dgm:cxn modelId="{FFD4B8B3-2B0C-409A-9160-6C53AE78E223}" type="presOf" srcId="{170AC526-4549-4654-BF55-51D67FFBA839}" destId="{6BAC0292-4E0E-441D-BA49-F18A3594F772}" srcOrd="0" destOrd="0" presId="urn:microsoft.com/office/officeart/2005/8/layout/orgChart1"/>
    <dgm:cxn modelId="{905787EA-27A9-4FF1-81B6-E327981A8958}" type="presOf" srcId="{E010A065-DD01-4382-A4BA-59823FD4B09E}" destId="{55EB9B2B-7AB8-4211-B082-C2413F54AFFE}" srcOrd="1" destOrd="0" presId="urn:microsoft.com/office/officeart/2005/8/layout/orgChart1"/>
    <dgm:cxn modelId="{BE500FE5-D02C-441F-8C50-59984B87701C}" type="presParOf" srcId="{1A5475AA-ECC3-4477-9280-DC3538405F6F}" destId="{CFFA45EB-337A-428F-BAB4-569E3799A47D}" srcOrd="0" destOrd="0" presId="urn:microsoft.com/office/officeart/2005/8/layout/orgChart1"/>
    <dgm:cxn modelId="{5C3ADF28-C568-4487-850C-4143B4387056}" type="presParOf" srcId="{CFFA45EB-337A-428F-BAB4-569E3799A47D}" destId="{A65D1758-BF5C-4812-91D9-9149AC0FBAD0}" srcOrd="0" destOrd="0" presId="urn:microsoft.com/office/officeart/2005/8/layout/orgChart1"/>
    <dgm:cxn modelId="{137646F8-767A-4D06-B757-FBA605BE10FD}" type="presParOf" srcId="{A65D1758-BF5C-4812-91D9-9149AC0FBAD0}" destId="{4EE2D262-5907-437C-8EB8-650F5740ECB5}" srcOrd="0" destOrd="0" presId="urn:microsoft.com/office/officeart/2005/8/layout/orgChart1"/>
    <dgm:cxn modelId="{B147390F-6C40-4D25-9D80-7DA63E4053F5}" type="presParOf" srcId="{A65D1758-BF5C-4812-91D9-9149AC0FBAD0}" destId="{FE179254-5D9A-40F6-A923-E9F52E08FE1D}" srcOrd="1" destOrd="0" presId="urn:microsoft.com/office/officeart/2005/8/layout/orgChart1"/>
    <dgm:cxn modelId="{88431903-84B3-431A-A5F9-AA69526CA4C9}" type="presParOf" srcId="{CFFA45EB-337A-428F-BAB4-569E3799A47D}" destId="{BE7635FA-E7CD-45F2-A543-F125262D2D9D}" srcOrd="1" destOrd="0" presId="urn:microsoft.com/office/officeart/2005/8/layout/orgChart1"/>
    <dgm:cxn modelId="{95C25439-681D-43A7-8816-3918EBCE58C7}" type="presParOf" srcId="{BE7635FA-E7CD-45F2-A543-F125262D2D9D}" destId="{6BAC0292-4E0E-441D-BA49-F18A3594F772}" srcOrd="0" destOrd="0" presId="urn:microsoft.com/office/officeart/2005/8/layout/orgChart1"/>
    <dgm:cxn modelId="{B935AEAE-90A0-4DF3-9F66-52161CFF711D}" type="presParOf" srcId="{BE7635FA-E7CD-45F2-A543-F125262D2D9D}" destId="{79BD7253-0FF6-45DE-8C6B-AE8397BCA95B}" srcOrd="1" destOrd="0" presId="urn:microsoft.com/office/officeart/2005/8/layout/orgChart1"/>
    <dgm:cxn modelId="{EBE0618C-198B-40D7-8CC0-5FD7312C3E0F}" type="presParOf" srcId="{79BD7253-0FF6-45DE-8C6B-AE8397BCA95B}" destId="{89AE362A-77D8-4B26-851B-1909D2E78658}" srcOrd="0" destOrd="0" presId="urn:microsoft.com/office/officeart/2005/8/layout/orgChart1"/>
    <dgm:cxn modelId="{B514575E-440F-42F2-83A8-7547095882B3}" type="presParOf" srcId="{89AE362A-77D8-4B26-851B-1909D2E78658}" destId="{7290EEA9-58BF-4340-979B-71C22823CB89}" srcOrd="0" destOrd="0" presId="urn:microsoft.com/office/officeart/2005/8/layout/orgChart1"/>
    <dgm:cxn modelId="{D22DB169-8DED-4FAE-9CDC-98836800C746}" type="presParOf" srcId="{89AE362A-77D8-4B26-851B-1909D2E78658}" destId="{F8162325-B25B-4F41-8713-1FC7BF75CD53}" srcOrd="1" destOrd="0" presId="urn:microsoft.com/office/officeart/2005/8/layout/orgChart1"/>
    <dgm:cxn modelId="{DF8A8C82-E6BD-4BAF-A351-03E2AA29866B}" type="presParOf" srcId="{79BD7253-0FF6-45DE-8C6B-AE8397BCA95B}" destId="{F9E41104-84F9-4680-A725-6F588BE9F8D4}" srcOrd="1" destOrd="0" presId="urn:microsoft.com/office/officeart/2005/8/layout/orgChart1"/>
    <dgm:cxn modelId="{8540C18D-47C7-4F15-A7DB-C3C2EAA4E613}" type="presParOf" srcId="{79BD7253-0FF6-45DE-8C6B-AE8397BCA95B}" destId="{DB447C0A-E201-4F5D-8E1E-A66EC3C396B9}" srcOrd="2" destOrd="0" presId="urn:microsoft.com/office/officeart/2005/8/layout/orgChart1"/>
    <dgm:cxn modelId="{0406F202-49DA-4B3D-A05B-6672EF0AD81C}" type="presParOf" srcId="{BE7635FA-E7CD-45F2-A543-F125262D2D9D}" destId="{52895DE7-2CCB-4480-BB67-28277B2A1B49}" srcOrd="2" destOrd="0" presId="urn:microsoft.com/office/officeart/2005/8/layout/orgChart1"/>
    <dgm:cxn modelId="{DF51B430-D671-437A-8276-A574D757D756}" type="presParOf" srcId="{BE7635FA-E7CD-45F2-A543-F125262D2D9D}" destId="{27773F66-1DD0-41A8-BCAD-0998163111A0}" srcOrd="3" destOrd="0" presId="urn:microsoft.com/office/officeart/2005/8/layout/orgChart1"/>
    <dgm:cxn modelId="{4AA8F304-A60D-4FFE-9398-598801903005}" type="presParOf" srcId="{27773F66-1DD0-41A8-BCAD-0998163111A0}" destId="{50DC3645-6CA9-4888-9D53-FEE6B0BD8AC1}" srcOrd="0" destOrd="0" presId="urn:microsoft.com/office/officeart/2005/8/layout/orgChart1"/>
    <dgm:cxn modelId="{68BD4003-A919-467F-8D25-7BFDA75E7238}" type="presParOf" srcId="{50DC3645-6CA9-4888-9D53-FEE6B0BD8AC1}" destId="{E182E507-90C4-492B-8E8F-5D5F72817439}" srcOrd="0" destOrd="0" presId="urn:microsoft.com/office/officeart/2005/8/layout/orgChart1"/>
    <dgm:cxn modelId="{3E04D151-D839-4DDF-8B42-D36FDF7EA52A}" type="presParOf" srcId="{50DC3645-6CA9-4888-9D53-FEE6B0BD8AC1}" destId="{7AF78883-D792-4C8D-9935-7EBDF5BE3FAC}" srcOrd="1" destOrd="0" presId="urn:microsoft.com/office/officeart/2005/8/layout/orgChart1"/>
    <dgm:cxn modelId="{14B24807-0946-4574-B2C2-C465B86FEB1A}" type="presParOf" srcId="{27773F66-1DD0-41A8-BCAD-0998163111A0}" destId="{91D8C63E-ED15-4BDB-849F-BBFF73C8AB56}" srcOrd="1" destOrd="0" presId="urn:microsoft.com/office/officeart/2005/8/layout/orgChart1"/>
    <dgm:cxn modelId="{9E32CE5E-0CDF-46BD-8D2F-04B58F23F507}" type="presParOf" srcId="{27773F66-1DD0-41A8-BCAD-0998163111A0}" destId="{375D0ADF-4B4D-4295-97D4-9FB4BC7A30CA}" srcOrd="2" destOrd="0" presId="urn:microsoft.com/office/officeart/2005/8/layout/orgChart1"/>
    <dgm:cxn modelId="{5D1FAF62-F01B-49BE-A9D8-75B22E06D82F}" type="presParOf" srcId="{BE7635FA-E7CD-45F2-A543-F125262D2D9D}" destId="{FBC41FDF-7B3A-4125-8F14-B65773EAEFE6}" srcOrd="4" destOrd="0" presId="urn:microsoft.com/office/officeart/2005/8/layout/orgChart1"/>
    <dgm:cxn modelId="{1E6DCF05-B031-43CB-A08A-410219D8AE36}" type="presParOf" srcId="{BE7635FA-E7CD-45F2-A543-F125262D2D9D}" destId="{4CC63526-D1AA-4A85-A5F8-51B0D82DD6BC}" srcOrd="5" destOrd="0" presId="urn:microsoft.com/office/officeart/2005/8/layout/orgChart1"/>
    <dgm:cxn modelId="{4F2A4F6D-5AFA-4479-97F2-392BC4BCB774}" type="presParOf" srcId="{4CC63526-D1AA-4A85-A5F8-51B0D82DD6BC}" destId="{5202D9C3-0582-485C-8EB1-087CA819BF28}" srcOrd="0" destOrd="0" presId="urn:microsoft.com/office/officeart/2005/8/layout/orgChart1"/>
    <dgm:cxn modelId="{2582908C-76EC-4E65-B0AB-C64F4B88E713}" type="presParOf" srcId="{5202D9C3-0582-485C-8EB1-087CA819BF28}" destId="{18770D7B-8540-480E-899D-9DEEDBFA0608}" srcOrd="0" destOrd="0" presId="urn:microsoft.com/office/officeart/2005/8/layout/orgChart1"/>
    <dgm:cxn modelId="{4CB8DF5E-0629-4514-A41A-A6D088CF186D}" type="presParOf" srcId="{5202D9C3-0582-485C-8EB1-087CA819BF28}" destId="{55EB9B2B-7AB8-4211-B082-C2413F54AFFE}" srcOrd="1" destOrd="0" presId="urn:microsoft.com/office/officeart/2005/8/layout/orgChart1"/>
    <dgm:cxn modelId="{5CAFD6C3-D5CC-48E9-B1C7-D00D9A8BE5B5}" type="presParOf" srcId="{4CC63526-D1AA-4A85-A5F8-51B0D82DD6BC}" destId="{89250BE7-227D-471C-BAC8-A1E10A2D152D}" srcOrd="1" destOrd="0" presId="urn:microsoft.com/office/officeart/2005/8/layout/orgChart1"/>
    <dgm:cxn modelId="{C756C725-9718-4418-A08D-86B326A61D35}" type="presParOf" srcId="{4CC63526-D1AA-4A85-A5F8-51B0D82DD6BC}" destId="{71DE020D-7EBE-478D-8DE9-EBC17CA60193}" srcOrd="2" destOrd="0" presId="urn:microsoft.com/office/officeart/2005/8/layout/orgChart1"/>
    <dgm:cxn modelId="{BFFEBF26-A71C-44EA-9388-F2D8F9A00782}" type="presParOf" srcId="{BE7635FA-E7CD-45F2-A543-F125262D2D9D}" destId="{6A142771-6419-4957-B173-1B1F91C5DB62}" srcOrd="6" destOrd="0" presId="urn:microsoft.com/office/officeart/2005/8/layout/orgChart1"/>
    <dgm:cxn modelId="{AB7FD56C-59F0-4DE6-8DF2-E814B701132D}" type="presParOf" srcId="{BE7635FA-E7CD-45F2-A543-F125262D2D9D}" destId="{C70D58A3-558D-4820-BD0D-B1E290803702}" srcOrd="7" destOrd="0" presId="urn:microsoft.com/office/officeart/2005/8/layout/orgChart1"/>
    <dgm:cxn modelId="{F2DAC773-CCC6-4039-A17E-E5E252C14FC1}" type="presParOf" srcId="{C70D58A3-558D-4820-BD0D-B1E290803702}" destId="{BACA67BB-7C1F-44A1-8C50-A7DC12F3AFFA}" srcOrd="0" destOrd="0" presId="urn:microsoft.com/office/officeart/2005/8/layout/orgChart1"/>
    <dgm:cxn modelId="{FAABD322-B6A1-4B5A-B2D6-37E34779AE3F}" type="presParOf" srcId="{BACA67BB-7C1F-44A1-8C50-A7DC12F3AFFA}" destId="{02768392-2B66-4A35-BF9D-DB233E7C3201}" srcOrd="0" destOrd="0" presId="urn:microsoft.com/office/officeart/2005/8/layout/orgChart1"/>
    <dgm:cxn modelId="{BC782369-6889-4548-A830-E5E9CB99D3D8}" type="presParOf" srcId="{BACA67BB-7C1F-44A1-8C50-A7DC12F3AFFA}" destId="{B4B6523D-FD40-4C94-BC45-D5EBB2A8F973}" srcOrd="1" destOrd="0" presId="urn:microsoft.com/office/officeart/2005/8/layout/orgChart1"/>
    <dgm:cxn modelId="{357D1DFC-1F5A-4013-9B27-CFC00368C7B9}" type="presParOf" srcId="{C70D58A3-558D-4820-BD0D-B1E290803702}" destId="{23528B43-933A-4408-958D-F44C98046730}" srcOrd="1" destOrd="0" presId="urn:microsoft.com/office/officeart/2005/8/layout/orgChart1"/>
    <dgm:cxn modelId="{D0C2EFE2-ADFD-401F-A8B7-D5C4A0F845CE}" type="presParOf" srcId="{C70D58A3-558D-4820-BD0D-B1E290803702}" destId="{FC6AB69A-A450-4977-9665-F9374790A05A}" srcOrd="2" destOrd="0" presId="urn:microsoft.com/office/officeart/2005/8/layout/orgChart1"/>
    <dgm:cxn modelId="{68A7E2D3-3A4C-40AA-B7AF-37D420164E17}" type="presParOf" srcId="{CFFA45EB-337A-428F-BAB4-569E3799A47D}" destId="{41D9E195-CC36-40D6-AC80-47AAE6D8514E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FB474-237A-42CB-822C-30AAA50AA7DA}" type="doc">
      <dgm:prSet loTypeId="urn:microsoft.com/office/officeart/2005/8/layout/h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1E5844-6014-434B-BE22-1388B7A20A1D}">
      <dgm:prSet phldrT="[Text]" custT="1"/>
      <dgm:sp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ln>
          <a:solidFill>
            <a:schemeClr val="accent1"/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extrusionH="120650" contourW="12700" prstMaterial="metal">
          <a:bevelB w="190500" prst="coolSlant"/>
          <a:extrusionClr>
            <a:srgbClr val="002060"/>
          </a:extrusionClr>
          <a:contourClr>
            <a:schemeClr val="tx2">
              <a:lumMod val="50000"/>
            </a:schemeClr>
          </a:contourClr>
        </a:sp3d>
      </dgm:spPr>
      <dgm:t>
        <a:bodyPr/>
        <a:lstStyle/>
        <a:p>
          <a:r>
            <a:rPr lang="en-ZA" sz="1800" b="1" i="0" dirty="0">
              <a:latin typeface="Arial" pitchFamily="34" charset="0"/>
              <a:cs typeface="Arial" pitchFamily="34" charset="0"/>
            </a:rPr>
            <a:t>To be a </a:t>
          </a:r>
          <a:r>
            <a:rPr lang="en-ZA" sz="1800" b="1" i="0" dirty="0" smtClean="0">
              <a:latin typeface="Arial" pitchFamily="34" charset="0"/>
              <a:cs typeface="Arial" pitchFamily="34" charset="0"/>
            </a:rPr>
            <a:t> significant </a:t>
          </a:r>
          <a:r>
            <a:rPr lang="en-ZA" sz="1800" b="1" i="0" dirty="0">
              <a:latin typeface="Arial" pitchFamily="34" charset="0"/>
              <a:cs typeface="Arial" pitchFamily="34" charset="0"/>
            </a:rPr>
            <a:t>regional financial services provider through optimisation of  the Group's collective </a:t>
          </a:r>
          <a:r>
            <a:rPr lang="en-ZA" sz="1800" b="1" i="0" dirty="0" smtClean="0">
              <a:latin typeface="Arial" pitchFamily="34" charset="0"/>
              <a:cs typeface="Arial" pitchFamily="34" charset="0"/>
            </a:rPr>
            <a:t>strength (ROGEV)</a:t>
          </a:r>
          <a:endParaRPr lang="en-US" sz="1800" b="1" i="0" dirty="0">
            <a:latin typeface="Arial" pitchFamily="34" charset="0"/>
            <a:cs typeface="Arial" pitchFamily="34" charset="0"/>
          </a:endParaRPr>
        </a:p>
      </dgm:t>
    </dgm:pt>
    <dgm:pt modelId="{2BD575E1-CD3D-478D-9B0E-696F179AC772}" type="parTrans" cxnId="{18D7588C-C8A3-4EED-8A24-4B9C158382CC}">
      <dgm:prSet/>
      <dgm:spPr/>
      <dgm:t>
        <a:bodyPr/>
        <a:lstStyle/>
        <a:p>
          <a:endParaRPr lang="en-US"/>
        </a:p>
      </dgm:t>
    </dgm:pt>
    <dgm:pt modelId="{03ADB999-E3B4-470D-AE5F-BAF8EDB6F004}" type="sibTrans" cxnId="{18D7588C-C8A3-4EED-8A24-4B9C158382CC}">
      <dgm:prSet/>
      <dgm:spPr/>
      <dgm:t>
        <a:bodyPr/>
        <a:lstStyle/>
        <a:p>
          <a:endParaRPr lang="en-US"/>
        </a:p>
      </dgm:t>
    </dgm:pt>
    <dgm:pt modelId="{97B0185A-33D7-4EF0-A688-369942EBB2CB}">
      <dgm:prSet phldrT="[Text]" custT="1"/>
      <dgm:spPr>
        <a:gradFill rotWithShape="0">
          <a:gsLst>
            <a:gs pos="46000">
              <a:schemeClr val="bg1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 vert="vert270"/>
        <a:lstStyle/>
        <a:p>
          <a:r>
            <a:rPr lang="en-US" sz="24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New Investments</a:t>
          </a:r>
          <a:endParaRPr lang="en-US" sz="2400" b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F03BCC-6E01-45DB-A104-927EEDD57F90}" type="parTrans" cxnId="{88608DD6-315C-4104-98AA-B45B8143B070}">
      <dgm:prSet/>
      <dgm:spPr/>
      <dgm:t>
        <a:bodyPr/>
        <a:lstStyle/>
        <a:p>
          <a:endParaRPr lang="en-US"/>
        </a:p>
      </dgm:t>
    </dgm:pt>
    <dgm:pt modelId="{CE783E99-DCDC-4339-9258-BB0A8AFB9A3F}" type="sibTrans" cxnId="{88608DD6-315C-4104-98AA-B45B8143B070}">
      <dgm:prSet/>
      <dgm:spPr/>
      <dgm:t>
        <a:bodyPr/>
        <a:lstStyle/>
        <a:p>
          <a:endParaRPr lang="en-US"/>
        </a:p>
      </dgm:t>
    </dgm:pt>
    <dgm:pt modelId="{2CEEF9BB-8498-4A09-9315-BB5108BB360A}">
      <dgm:prSet phldrT="[Text]" custT="1"/>
      <dgm:spPr>
        <a:gradFill rotWithShape="0">
          <a:gsLst>
            <a:gs pos="50000">
              <a:schemeClr val="bg1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 vert="vert270"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Group Synergies</a:t>
          </a:r>
        </a:p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(based on strong subsidiaries)   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723308-4F33-48C9-9815-9BADBA56417C}" type="parTrans" cxnId="{01D2AF46-1570-43F8-B74A-CA6C43C614F7}">
      <dgm:prSet/>
      <dgm:spPr/>
      <dgm:t>
        <a:bodyPr/>
        <a:lstStyle/>
        <a:p>
          <a:endParaRPr lang="en-US"/>
        </a:p>
      </dgm:t>
    </dgm:pt>
    <dgm:pt modelId="{3954C648-342F-4F79-AFBC-23866D6E600A}" type="sibTrans" cxnId="{01D2AF46-1570-43F8-B74A-CA6C43C614F7}">
      <dgm:prSet/>
      <dgm:spPr/>
      <dgm:t>
        <a:bodyPr/>
        <a:lstStyle/>
        <a:p>
          <a:endParaRPr lang="en-US"/>
        </a:p>
      </dgm:t>
    </dgm:pt>
    <dgm:pt modelId="{AA55E3B2-1789-4DF6-9F4B-680DD3CBF53F}">
      <dgm:prSet custT="1"/>
      <dgm:spPr>
        <a:gradFill rotWithShape="0">
          <a:gsLst>
            <a:gs pos="46000">
              <a:schemeClr val="bg1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 vert="vert270"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Operational Efficiencies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6D7430-D299-4F9C-8011-1FBAEF741994}" type="parTrans" cxnId="{428A4468-40F7-48A5-8F4F-D0F1013875A0}">
      <dgm:prSet/>
      <dgm:spPr/>
      <dgm:t>
        <a:bodyPr/>
        <a:lstStyle/>
        <a:p>
          <a:endParaRPr lang="en-US"/>
        </a:p>
      </dgm:t>
    </dgm:pt>
    <dgm:pt modelId="{0864C770-EE3C-4EC8-B119-8E9CC4CA5C16}" type="sibTrans" cxnId="{428A4468-40F7-48A5-8F4F-D0F1013875A0}">
      <dgm:prSet/>
      <dgm:spPr/>
      <dgm:t>
        <a:bodyPr/>
        <a:lstStyle/>
        <a:p>
          <a:endParaRPr lang="en-US"/>
        </a:p>
      </dgm:t>
    </dgm:pt>
    <dgm:pt modelId="{373701BA-E1DF-4953-BDCF-C6A16B0D2742}">
      <dgm:prSet custT="1"/>
      <dgm:spPr>
        <a:gradFill rotWithShape="0">
          <a:gsLst>
            <a:gs pos="46000">
              <a:schemeClr val="bg1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solidFill>
            <a:schemeClr val="lt2">
              <a:hueOff val="0"/>
              <a:satOff val="0"/>
              <a:lumOff val="0"/>
            </a:schemeClr>
          </a:solidFill>
        </a:ln>
      </dgm:spPr>
      <dgm:t>
        <a:bodyPr vert="vert270"/>
        <a:lstStyle/>
        <a:p>
          <a:r>
            <a:rPr lang="en-ZW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People</a:t>
          </a:r>
          <a:r>
            <a:rPr lang="en-ZW" sz="1800" dirty="0" smtClean="0">
              <a:solidFill>
                <a:schemeClr val="tx1"/>
              </a:solidFill>
            </a:rPr>
            <a:t> </a:t>
          </a:r>
          <a:endParaRPr lang="en-ZW" sz="1800" dirty="0">
            <a:solidFill>
              <a:schemeClr val="tx1"/>
            </a:solidFill>
          </a:endParaRPr>
        </a:p>
      </dgm:t>
    </dgm:pt>
    <dgm:pt modelId="{25825030-5C58-43BA-8DC4-75239ADC624D}" type="parTrans" cxnId="{C7EEACB9-B7E8-4278-A935-23ADE45BB04B}">
      <dgm:prSet/>
      <dgm:spPr/>
      <dgm:t>
        <a:bodyPr/>
        <a:lstStyle/>
        <a:p>
          <a:endParaRPr lang="en-ZW"/>
        </a:p>
      </dgm:t>
    </dgm:pt>
    <dgm:pt modelId="{A23547A3-0B93-404F-A09B-69439BD462E7}" type="sibTrans" cxnId="{C7EEACB9-B7E8-4278-A935-23ADE45BB04B}">
      <dgm:prSet/>
      <dgm:spPr/>
      <dgm:t>
        <a:bodyPr/>
        <a:lstStyle/>
        <a:p>
          <a:endParaRPr lang="en-ZW"/>
        </a:p>
      </dgm:t>
    </dgm:pt>
    <dgm:pt modelId="{CB4F7BD4-F391-4D70-B7EF-4F9BE49F1AA8}" type="pres">
      <dgm:prSet presAssocID="{B3BFB474-237A-42CB-822C-30AAA50AA7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407DCA-E6E7-4C98-8ACD-3764BD7F097D}" type="pres">
      <dgm:prSet presAssocID="{601E5844-6014-434B-BE22-1388B7A20A1D}" presName="roof" presStyleLbl="dkBgShp" presStyleIdx="0" presStyleCnt="2"/>
      <dgm:spPr>
        <a:prstGeom prst="triangle">
          <a:avLst/>
        </a:prstGeom>
      </dgm:spPr>
      <dgm:t>
        <a:bodyPr/>
        <a:lstStyle/>
        <a:p>
          <a:endParaRPr lang="en-US"/>
        </a:p>
      </dgm:t>
    </dgm:pt>
    <dgm:pt modelId="{8E465478-752C-4E91-A63D-C3F71779A628}" type="pres">
      <dgm:prSet presAssocID="{601E5844-6014-434B-BE22-1388B7A20A1D}" presName="pillars" presStyleCnt="0"/>
      <dgm:spPr/>
      <dgm:t>
        <a:bodyPr/>
        <a:lstStyle/>
        <a:p>
          <a:endParaRPr lang="en-ZW"/>
        </a:p>
      </dgm:t>
    </dgm:pt>
    <dgm:pt modelId="{283A4ECF-ABDD-4DDA-AA2A-F4D2227A70D0}" type="pres">
      <dgm:prSet presAssocID="{601E5844-6014-434B-BE22-1388B7A20A1D}" presName="pillar1" presStyleLbl="node1" presStyleIdx="0" presStyleCnt="4" custScaleY="95115" custLinFactNeighborY="-1922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6CFB322E-D66D-4D8D-8186-421995B8AC81}" type="pres">
      <dgm:prSet presAssocID="{2CEEF9BB-8498-4A09-9315-BB5108BB360A}" presName="pillarX" presStyleLbl="node1" presStyleIdx="1" presStyleCnt="4" custScaleY="93448" custLinFactNeighborX="1045" custLinFactNeighborY="-2756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8673540F-E49A-412A-AC63-60502BE7C604}" type="pres">
      <dgm:prSet presAssocID="{AA55E3B2-1789-4DF6-9F4B-680DD3CBF53F}" presName="pillarX" presStyleLbl="node1" presStyleIdx="2" presStyleCnt="4" custScaleY="97079" custLinFactNeighborX="2091" custLinFactNeighborY="-940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202D1F91-C2EF-42E6-8988-72CEA51C5FBF}" type="pres">
      <dgm:prSet presAssocID="{373701BA-E1DF-4953-BDCF-C6A16B0D2742}" presName="pillarX" presStyleLbl="node1" presStyleIdx="3" presStyleCnt="4" custScaleY="93745" custLinFactNeighborX="-348" custLinFactNeighborY="-3109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ZW"/>
        </a:p>
      </dgm:t>
    </dgm:pt>
    <dgm:pt modelId="{F2ABE05F-E955-4AD7-A2A2-052ACF2ECEF7}" type="pres">
      <dgm:prSet presAssocID="{601E5844-6014-434B-BE22-1388B7A20A1D}" presName="base" presStyleLbl="dkBgShp" presStyleIdx="1" presStyleCnt="2"/>
      <dgm:spPr>
        <a:noFill/>
        <a:scene3d>
          <a:camera prst="orthographicFront"/>
          <a:lightRig rig="threePt" dir="t"/>
        </a:scene3d>
        <a:sp3d extrusionH="76200" contourW="12700">
          <a:extrusionClr>
            <a:schemeClr val="tx2">
              <a:lumMod val="40000"/>
              <a:lumOff val="60000"/>
            </a:schemeClr>
          </a:extrusionClr>
          <a:contourClr>
            <a:schemeClr val="tx2">
              <a:lumMod val="50000"/>
            </a:schemeClr>
          </a:contourClr>
        </a:sp3d>
      </dgm:spPr>
      <dgm:t>
        <a:bodyPr/>
        <a:lstStyle/>
        <a:p>
          <a:endParaRPr lang="en-US"/>
        </a:p>
      </dgm:t>
    </dgm:pt>
  </dgm:ptLst>
  <dgm:cxnLst>
    <dgm:cxn modelId="{FDC7BCDD-0FDE-4F52-BD15-16B69E1C5287}" type="presOf" srcId="{2CEEF9BB-8498-4A09-9315-BB5108BB360A}" destId="{6CFB322E-D66D-4D8D-8186-421995B8AC81}" srcOrd="0" destOrd="0" presId="urn:microsoft.com/office/officeart/2005/8/layout/hList3"/>
    <dgm:cxn modelId="{01D2AF46-1570-43F8-B74A-CA6C43C614F7}" srcId="{601E5844-6014-434B-BE22-1388B7A20A1D}" destId="{2CEEF9BB-8498-4A09-9315-BB5108BB360A}" srcOrd="1" destOrd="0" parTransId="{65723308-4F33-48C9-9815-9BADBA56417C}" sibTransId="{3954C648-342F-4F79-AFBC-23866D6E600A}"/>
    <dgm:cxn modelId="{C7EEACB9-B7E8-4278-A935-23ADE45BB04B}" srcId="{601E5844-6014-434B-BE22-1388B7A20A1D}" destId="{373701BA-E1DF-4953-BDCF-C6A16B0D2742}" srcOrd="3" destOrd="0" parTransId="{25825030-5C58-43BA-8DC4-75239ADC624D}" sibTransId="{A23547A3-0B93-404F-A09B-69439BD462E7}"/>
    <dgm:cxn modelId="{FE45BBDF-A4E1-4C37-8FB0-1707EE5D42A8}" type="presOf" srcId="{97B0185A-33D7-4EF0-A688-369942EBB2CB}" destId="{283A4ECF-ABDD-4DDA-AA2A-F4D2227A70D0}" srcOrd="0" destOrd="0" presId="urn:microsoft.com/office/officeart/2005/8/layout/hList3"/>
    <dgm:cxn modelId="{3168C257-8188-4369-9965-63CA4EA4E376}" type="presOf" srcId="{373701BA-E1DF-4953-BDCF-C6A16B0D2742}" destId="{202D1F91-C2EF-42E6-8988-72CEA51C5FBF}" srcOrd="0" destOrd="0" presId="urn:microsoft.com/office/officeart/2005/8/layout/hList3"/>
    <dgm:cxn modelId="{74AA588E-3DDA-408F-9F7D-B391A2BBE26E}" type="presOf" srcId="{B3BFB474-237A-42CB-822C-30AAA50AA7DA}" destId="{CB4F7BD4-F391-4D70-B7EF-4F9BE49F1AA8}" srcOrd="0" destOrd="0" presId="urn:microsoft.com/office/officeart/2005/8/layout/hList3"/>
    <dgm:cxn modelId="{33BB069F-EA78-45D0-99D8-6B2E07448657}" type="presOf" srcId="{601E5844-6014-434B-BE22-1388B7A20A1D}" destId="{C1407DCA-E6E7-4C98-8ACD-3764BD7F097D}" srcOrd="0" destOrd="0" presId="urn:microsoft.com/office/officeart/2005/8/layout/hList3"/>
    <dgm:cxn modelId="{18D7588C-C8A3-4EED-8A24-4B9C158382CC}" srcId="{B3BFB474-237A-42CB-822C-30AAA50AA7DA}" destId="{601E5844-6014-434B-BE22-1388B7A20A1D}" srcOrd="0" destOrd="0" parTransId="{2BD575E1-CD3D-478D-9B0E-696F179AC772}" sibTransId="{03ADB999-E3B4-470D-AE5F-BAF8EDB6F004}"/>
    <dgm:cxn modelId="{428A4468-40F7-48A5-8F4F-D0F1013875A0}" srcId="{601E5844-6014-434B-BE22-1388B7A20A1D}" destId="{AA55E3B2-1789-4DF6-9F4B-680DD3CBF53F}" srcOrd="2" destOrd="0" parTransId="{656D7430-D299-4F9C-8011-1FBAEF741994}" sibTransId="{0864C770-EE3C-4EC8-B119-8E9CC4CA5C16}"/>
    <dgm:cxn modelId="{88608DD6-315C-4104-98AA-B45B8143B070}" srcId="{601E5844-6014-434B-BE22-1388B7A20A1D}" destId="{97B0185A-33D7-4EF0-A688-369942EBB2CB}" srcOrd="0" destOrd="0" parTransId="{FBF03BCC-6E01-45DB-A104-927EEDD57F90}" sibTransId="{CE783E99-DCDC-4339-9258-BB0A8AFB9A3F}"/>
    <dgm:cxn modelId="{5EA9166A-9B2C-4236-B7D8-3E5204126464}" type="presOf" srcId="{AA55E3B2-1789-4DF6-9F4B-680DD3CBF53F}" destId="{8673540F-E49A-412A-AC63-60502BE7C604}" srcOrd="0" destOrd="0" presId="urn:microsoft.com/office/officeart/2005/8/layout/hList3"/>
    <dgm:cxn modelId="{81C72418-B653-4D6E-BDA4-8FFC7FB2EB92}" type="presParOf" srcId="{CB4F7BD4-F391-4D70-B7EF-4F9BE49F1AA8}" destId="{C1407DCA-E6E7-4C98-8ACD-3764BD7F097D}" srcOrd="0" destOrd="0" presId="urn:microsoft.com/office/officeart/2005/8/layout/hList3"/>
    <dgm:cxn modelId="{5FB0204E-AE81-42BF-9113-6E7A111C9098}" type="presParOf" srcId="{CB4F7BD4-F391-4D70-B7EF-4F9BE49F1AA8}" destId="{8E465478-752C-4E91-A63D-C3F71779A628}" srcOrd="1" destOrd="0" presId="urn:microsoft.com/office/officeart/2005/8/layout/hList3"/>
    <dgm:cxn modelId="{FA5D30AD-A79B-4C5C-9752-0B4BFD14755F}" type="presParOf" srcId="{8E465478-752C-4E91-A63D-C3F71779A628}" destId="{283A4ECF-ABDD-4DDA-AA2A-F4D2227A70D0}" srcOrd="0" destOrd="0" presId="urn:microsoft.com/office/officeart/2005/8/layout/hList3"/>
    <dgm:cxn modelId="{A2C208E6-B930-44DB-A72C-1780FD7BAD14}" type="presParOf" srcId="{8E465478-752C-4E91-A63D-C3F71779A628}" destId="{6CFB322E-D66D-4D8D-8186-421995B8AC81}" srcOrd="1" destOrd="0" presId="urn:microsoft.com/office/officeart/2005/8/layout/hList3"/>
    <dgm:cxn modelId="{2DF77EA5-FB67-4328-BED6-AF9C135DE4AF}" type="presParOf" srcId="{8E465478-752C-4E91-A63D-C3F71779A628}" destId="{8673540F-E49A-412A-AC63-60502BE7C604}" srcOrd="2" destOrd="0" presId="urn:microsoft.com/office/officeart/2005/8/layout/hList3"/>
    <dgm:cxn modelId="{4FD09EE6-54C0-4E44-87F7-B421FEA801C6}" type="presParOf" srcId="{8E465478-752C-4E91-A63D-C3F71779A628}" destId="{202D1F91-C2EF-42E6-8988-72CEA51C5FBF}" srcOrd="3" destOrd="0" presId="urn:microsoft.com/office/officeart/2005/8/layout/hList3"/>
    <dgm:cxn modelId="{CAA6EFB7-BAD0-4DB3-B112-544C57965108}" type="presParOf" srcId="{CB4F7BD4-F391-4D70-B7EF-4F9BE49F1AA8}" destId="{F2ABE05F-E955-4AD7-A2A2-052ACF2ECEF7}" srcOrd="2" destOrd="0" presId="urn:microsoft.com/office/officeart/2005/8/layout/hList3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142771-6419-4957-B173-1B1F91C5DB62}">
      <dsp:nvSpPr>
        <dsp:cNvPr id="0" name=""/>
        <dsp:cNvSpPr/>
      </dsp:nvSpPr>
      <dsp:spPr>
        <a:xfrm>
          <a:off x="3595687" y="1871385"/>
          <a:ext cx="2776332" cy="321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14"/>
              </a:lnTo>
              <a:lnTo>
                <a:pt x="2776332" y="160614"/>
              </a:lnTo>
              <a:lnTo>
                <a:pt x="2776332" y="3212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1FDF-7B3A-4125-8F14-B65773EAEFE6}">
      <dsp:nvSpPr>
        <dsp:cNvPr id="0" name=""/>
        <dsp:cNvSpPr/>
      </dsp:nvSpPr>
      <dsp:spPr>
        <a:xfrm>
          <a:off x="3595687" y="1871385"/>
          <a:ext cx="871814" cy="321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14"/>
              </a:lnTo>
              <a:lnTo>
                <a:pt x="871814" y="160614"/>
              </a:lnTo>
              <a:lnTo>
                <a:pt x="871814" y="3212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95DE7-2CCB-4480-BB67-28277B2A1B49}">
      <dsp:nvSpPr>
        <dsp:cNvPr id="0" name=""/>
        <dsp:cNvSpPr/>
      </dsp:nvSpPr>
      <dsp:spPr>
        <a:xfrm>
          <a:off x="2616613" y="1871385"/>
          <a:ext cx="979073" cy="321228"/>
        </a:xfrm>
        <a:custGeom>
          <a:avLst/>
          <a:gdLst/>
          <a:ahLst/>
          <a:cxnLst/>
          <a:rect l="0" t="0" r="0" b="0"/>
          <a:pathLst>
            <a:path>
              <a:moveTo>
                <a:pt x="979073" y="0"/>
              </a:moveTo>
              <a:lnTo>
                <a:pt x="979073" y="160614"/>
              </a:lnTo>
              <a:lnTo>
                <a:pt x="0" y="160614"/>
              </a:lnTo>
              <a:lnTo>
                <a:pt x="0" y="3212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C0292-4E0E-441D-BA49-F18A3594F772}">
      <dsp:nvSpPr>
        <dsp:cNvPr id="0" name=""/>
        <dsp:cNvSpPr/>
      </dsp:nvSpPr>
      <dsp:spPr>
        <a:xfrm>
          <a:off x="765725" y="1871385"/>
          <a:ext cx="2829961" cy="321228"/>
        </a:xfrm>
        <a:custGeom>
          <a:avLst/>
          <a:gdLst/>
          <a:ahLst/>
          <a:cxnLst/>
          <a:rect l="0" t="0" r="0" b="0"/>
          <a:pathLst>
            <a:path>
              <a:moveTo>
                <a:pt x="2829961" y="0"/>
              </a:moveTo>
              <a:lnTo>
                <a:pt x="2829961" y="160614"/>
              </a:lnTo>
              <a:lnTo>
                <a:pt x="0" y="160614"/>
              </a:lnTo>
              <a:lnTo>
                <a:pt x="0" y="3212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2D262-5907-437C-8EB8-650F5740ECB5}">
      <dsp:nvSpPr>
        <dsp:cNvPr id="0" name=""/>
        <dsp:cNvSpPr/>
      </dsp:nvSpPr>
      <dsp:spPr>
        <a:xfrm>
          <a:off x="2830857" y="1106555"/>
          <a:ext cx="1529659" cy="76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BIHL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(53% Sanlam, 43% Publicly held on BSE)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830857" y="1106555"/>
        <a:ext cx="1529659" cy="764829"/>
      </dsp:txXfrm>
    </dsp:sp>
    <dsp:sp modelId="{7290EEA9-58BF-4340-979B-71C22823CB89}">
      <dsp:nvSpPr>
        <dsp:cNvPr id="0" name=""/>
        <dsp:cNvSpPr/>
      </dsp:nvSpPr>
      <dsp:spPr>
        <a:xfrm>
          <a:off x="895" y="2192614"/>
          <a:ext cx="1529659" cy="76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BLIL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(100%)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95" y="2192614"/>
        <a:ext cx="1529659" cy="764829"/>
      </dsp:txXfrm>
    </dsp:sp>
    <dsp:sp modelId="{E182E507-90C4-492B-8E8F-5D5F72817439}">
      <dsp:nvSpPr>
        <dsp:cNvPr id="0" name=""/>
        <dsp:cNvSpPr/>
      </dsp:nvSpPr>
      <dsp:spPr>
        <a:xfrm>
          <a:off x="1851783" y="2192614"/>
          <a:ext cx="1529659" cy="76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Bifm</a:t>
          </a:r>
          <a:endParaRPr lang="en-US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(100%)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851783" y="2192614"/>
        <a:ext cx="1529659" cy="764829"/>
      </dsp:txXfrm>
    </dsp:sp>
    <dsp:sp modelId="{18770D7B-8540-480E-899D-9DEEDBFA0608}">
      <dsp:nvSpPr>
        <dsp:cNvPr id="0" name=""/>
        <dsp:cNvSpPr/>
      </dsp:nvSpPr>
      <dsp:spPr>
        <a:xfrm>
          <a:off x="3702671" y="2192614"/>
          <a:ext cx="1529659" cy="76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BIHL Sure!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(100%)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702671" y="2192614"/>
        <a:ext cx="1529659" cy="764829"/>
      </dsp:txXfrm>
    </dsp:sp>
    <dsp:sp modelId="{02768392-2B66-4A35-BF9D-DB233E7C3201}">
      <dsp:nvSpPr>
        <dsp:cNvPr id="0" name=""/>
        <dsp:cNvSpPr/>
      </dsp:nvSpPr>
      <dsp:spPr>
        <a:xfrm>
          <a:off x="5553559" y="2192614"/>
          <a:ext cx="1636919" cy="76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Associates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(25.33% </a:t>
          </a:r>
          <a:r>
            <a:rPr lang="en-US" sz="1200" kern="1200" dirty="0" err="1" smtClean="0">
              <a:solidFill>
                <a:schemeClr val="tx1"/>
              </a:solidFill>
            </a:rPr>
            <a:t>Letshego</a:t>
          </a:r>
          <a:r>
            <a:rPr lang="en-US" sz="1200" kern="1200" dirty="0" smtClean="0">
              <a:solidFill>
                <a:schemeClr val="tx1"/>
              </a:solidFill>
            </a:rPr>
            <a:t>, 28.65% FSG, 62.9% KYS, 49% </a:t>
          </a:r>
          <a:r>
            <a:rPr lang="en-US" sz="1200" kern="1200" dirty="0" err="1" smtClean="0">
              <a:solidFill>
                <a:schemeClr val="tx1"/>
              </a:solidFill>
            </a:rPr>
            <a:t>Aflife</a:t>
          </a:r>
          <a:r>
            <a:rPr lang="en-US" sz="1200" kern="1200" dirty="0" smtClean="0">
              <a:solidFill>
                <a:schemeClr val="tx1"/>
              </a:solidFill>
            </a:rPr>
            <a:t> Zambia)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553559" y="2192614"/>
        <a:ext cx="1636919" cy="764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4DA9F-EAD4-0344-9174-AC986F4F1715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F15C32-3B05-BE42-9E60-66750A79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912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E5F773-330C-4AB1-B310-032980D10325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32DC04-DD7C-4E73-AC21-522082BAB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2DC04-DD7C-4E73-AC21-522082BAB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2DC04-DD7C-4E73-AC21-522082BAB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CLIENTS/BIHL/B&amp;D/B102258%20BIHL%20Powerpoint%20Template/Images/B102258%20BIHL%20Powerpoint-17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CLIENTS/BIHL/B&amp;D/B102258%20BIHL%20Powerpoint%20Template/Images/B102258%20BIHL%20Powerpoint-15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27570" y="5523075"/>
            <a:ext cx="6213230" cy="389682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727570" y="5887356"/>
            <a:ext cx="6213230" cy="361044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6A7E9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947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22570" y="889000"/>
            <a:ext cx="6479930" cy="527955"/>
          </a:xfrm>
        </p:spPr>
        <p:txBody>
          <a:bodyPr/>
          <a:lstStyle>
            <a:lvl1pPr marL="0" indent="0">
              <a:buNone/>
              <a:defRPr sz="3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2570" y="1429656"/>
            <a:ext cx="6479930" cy="754744"/>
          </a:xfrm>
        </p:spPr>
        <p:txBody>
          <a:bodyPr/>
          <a:lstStyle>
            <a:lvl1pPr marL="0" indent="0" algn="l"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30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102258 BIHL Powerpoint-1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27570" y="5523075"/>
            <a:ext cx="6213230" cy="389682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27570" y="5887356"/>
            <a:ext cx="6213230" cy="361044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6A7E9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39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102258 BIHL Powerpoint-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27570" y="5523075"/>
            <a:ext cx="6213230" cy="389682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27570" y="5887356"/>
            <a:ext cx="6213230" cy="361044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6A7E9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9247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22570" y="889000"/>
            <a:ext cx="6479930" cy="52795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22570" y="1429656"/>
            <a:ext cx="6479930" cy="754744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30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742" y="1787354"/>
            <a:ext cx="7440965" cy="483411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9149" y="2370438"/>
            <a:ext cx="7440557" cy="3913710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128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102258 BIHL Powerpoint-17.png" descr="/Volumes/CLIENTS/BIHL/B&amp;D/B102258 BIHL Powerpoint Template/Images/B102258 BIHL Powerpoint-17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27570" y="5523075"/>
            <a:ext cx="6213230" cy="389682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27570" y="5887356"/>
            <a:ext cx="6213230" cy="361044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6A7E9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780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102258 BIHL Powerpoint-1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27570" y="5523075"/>
            <a:ext cx="6213230" cy="389682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27570" y="5887356"/>
            <a:ext cx="6213230" cy="361044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6A7E9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48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102258 BIHL Powerpoint-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22570" y="889000"/>
            <a:ext cx="6479930" cy="527955"/>
          </a:xfrm>
        </p:spPr>
        <p:txBody>
          <a:bodyPr/>
          <a:lstStyle>
            <a:lvl1pPr marL="0" indent="0">
              <a:buNone/>
              <a:defRPr sz="3000" b="0" i="0">
                <a:solidFill>
                  <a:srgbClr val="0B2C3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22570" y="1429656"/>
            <a:ext cx="6479930" cy="754744"/>
          </a:xfrm>
        </p:spPr>
        <p:txBody>
          <a:bodyPr/>
          <a:lstStyle>
            <a:lvl1pPr marL="0" indent="0" algn="l">
              <a:buNone/>
              <a:defRPr sz="2500">
                <a:solidFill>
                  <a:srgbClr val="0B2C3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0750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102258 BIHL Powerpoint-2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22570" y="889000"/>
            <a:ext cx="6479930" cy="527955"/>
          </a:xfrm>
        </p:spPr>
        <p:txBody>
          <a:bodyPr/>
          <a:lstStyle>
            <a:lvl1pPr marL="0" indent="0">
              <a:buNone/>
              <a:defRPr sz="3000" b="0" i="0">
                <a:solidFill>
                  <a:srgbClr val="0B2C3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22570" y="1429656"/>
            <a:ext cx="6479930" cy="754744"/>
          </a:xfrm>
        </p:spPr>
        <p:txBody>
          <a:bodyPr/>
          <a:lstStyle>
            <a:lvl1pPr marL="0" indent="0" algn="l">
              <a:buNone/>
              <a:defRPr sz="2500">
                <a:solidFill>
                  <a:srgbClr val="0B2C3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736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102258 BIHL Powerpoint-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" y="0"/>
            <a:ext cx="9131317" cy="684848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742" y="1787354"/>
            <a:ext cx="7440965" cy="483411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9149" y="2370438"/>
            <a:ext cx="7440557" cy="3913710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971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102258 BIHL Powerpoint-2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27570" y="5523075"/>
            <a:ext cx="6213230" cy="389682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27570" y="5887356"/>
            <a:ext cx="6213230" cy="361044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6A7E9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6920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102258 BIHL Powerpoint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27570" y="5319875"/>
            <a:ext cx="6213230" cy="389682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727570" y="5684156"/>
            <a:ext cx="6213230" cy="361044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6A7E9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8664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102258 BIHL Powerpoint-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22570" y="889000"/>
            <a:ext cx="6479930" cy="527955"/>
          </a:xfrm>
        </p:spPr>
        <p:txBody>
          <a:bodyPr/>
          <a:lstStyle>
            <a:lvl1pPr marL="0" indent="0">
              <a:buNone/>
              <a:defRPr sz="3000" b="0" i="0">
                <a:solidFill>
                  <a:srgbClr val="0B2C3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22570" y="1429656"/>
            <a:ext cx="6479930" cy="754744"/>
          </a:xfrm>
        </p:spPr>
        <p:txBody>
          <a:bodyPr/>
          <a:lstStyle>
            <a:lvl1pPr marL="0" indent="0" algn="l">
              <a:buNone/>
              <a:defRPr sz="2500">
                <a:solidFill>
                  <a:srgbClr val="0B2C3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2175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102258 BIHL 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" y="0"/>
            <a:ext cx="9131317" cy="684848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742" y="1787354"/>
            <a:ext cx="7440965" cy="483411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9149" y="2370438"/>
            <a:ext cx="7440557" cy="3913710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483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27570" y="5523075"/>
            <a:ext cx="6213230" cy="389682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727570" y="5887356"/>
            <a:ext cx="6213230" cy="361044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6A7E9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9476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02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102258 BIHL Powerpoint-15.png" descr="/Volumes/CLIENTS/BIHL/B&amp;D/B102258 BIHL Powerpoint Template/Images/B102258 BIHL Powerpoint-15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22570" y="889000"/>
            <a:ext cx="6479930" cy="527955"/>
          </a:xfrm>
        </p:spPr>
        <p:txBody>
          <a:bodyPr/>
          <a:lstStyle>
            <a:lvl1pPr marL="0" indent="0">
              <a:buNone/>
              <a:defRPr sz="3000" b="0" i="0">
                <a:solidFill>
                  <a:srgbClr val="0B2C3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22570" y="1429656"/>
            <a:ext cx="6479930" cy="754744"/>
          </a:xfrm>
        </p:spPr>
        <p:txBody>
          <a:bodyPr/>
          <a:lstStyle>
            <a:lvl1pPr marL="0" indent="0" algn="l">
              <a:buNone/>
              <a:defRPr sz="2500">
                <a:solidFill>
                  <a:srgbClr val="0B2C3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30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file://localhost/Volumes/CLIENTS/BIHL/B&amp;D/B102258%20BIHL%20Powerpoint%20Template/Images/B102258%20BIHL%20Powerpoint-01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586B3D-A885-9840-8D5E-7D2C1152599B}" type="datetimeFigureOut">
              <a:rPr lang="en-US" smtClean="0"/>
              <a:pPr>
                <a:defRPr/>
              </a:pPr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2C532B-398D-894F-B0B8-91B3480F7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B102258 BIHL Powerpoint-01.png" descr="/Volumes/CLIENTS/BIHL/B&amp;D/B102258 BIHL Powerpoint Template/Images/B102258 BIHL Powerpoint-01.png"/>
          <p:cNvPicPr>
            <a:picLocks noChangeAspect="1"/>
          </p:cNvPicPr>
          <p:nvPr userDrawn="1"/>
        </p:nvPicPr>
        <p:blipFill>
          <a:blip r:embed="rId30" r:link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B102258 BIHL Powerpoint-01.png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  <p:sldLayoutId id="2147484169" r:id="rId18"/>
    <p:sldLayoutId id="2147484170" r:id="rId19"/>
    <p:sldLayoutId id="2147484174" r:id="rId20"/>
    <p:sldLayoutId id="2147484176" r:id="rId21"/>
    <p:sldLayoutId id="2147484177" r:id="rId22"/>
    <p:sldLayoutId id="2147483691" r:id="rId23"/>
    <p:sldLayoutId id="2147483676" r:id="rId24"/>
    <p:sldLayoutId id="2147483690" r:id="rId25"/>
    <p:sldLayoutId id="2147483677" r:id="rId26"/>
    <p:sldLayoutId id="2147484178" r:id="rId27"/>
    <p:sldLayoutId id="2147484179" r:id="rId28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BIHL Group Results</a:t>
            </a:r>
            <a:endParaRPr lang="en-US" dirty="0"/>
          </a:p>
        </p:txBody>
      </p:sp>
      <p:sp>
        <p:nvSpPr>
          <p:cNvPr id="41" name="Subtitle 4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year ended 31 December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6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Inflation and forecast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2570" y="1429656"/>
            <a:ext cx="6479930" cy="24184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400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algn="ctr">
              <a:lnSpc>
                <a:spcPct val="80000"/>
              </a:lnSpc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1" y="1281113"/>
            <a:ext cx="752133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2570" y="6096000"/>
            <a:ext cx="752133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Source: Statistics Botswana, Bank of Botswana,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Econsult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1895" y="1416955"/>
            <a:ext cx="6479930" cy="5279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Headlines for 2012 – Strategic Delivery</a:t>
            </a:r>
            <a:endParaRPr lang="en-US" dirty="0"/>
          </a:p>
        </p:txBody>
      </p:sp>
      <p:grpSp>
        <p:nvGrpSpPr>
          <p:cNvPr id="2" name="Group 41"/>
          <p:cNvGrpSpPr/>
          <p:nvPr/>
        </p:nvGrpSpPr>
        <p:grpSpPr>
          <a:xfrm>
            <a:off x="309327" y="2943230"/>
            <a:ext cx="7434498" cy="1046716"/>
            <a:chOff x="1143000" y="3962402"/>
            <a:chExt cx="3200400" cy="838200"/>
          </a:xfrm>
        </p:grpSpPr>
        <p:sp>
          <p:nvSpPr>
            <p:cNvPr id="39" name="Pentagon 38"/>
            <p:cNvSpPr/>
            <p:nvPr/>
          </p:nvSpPr>
          <p:spPr bwMode="auto">
            <a:xfrm>
              <a:off x="1143000" y="4038602"/>
              <a:ext cx="849075" cy="685801"/>
            </a:xfrm>
            <a:prstGeom prst="homePlat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9200" y="4262678"/>
              <a:ext cx="542805" cy="295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Highlights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093307" y="3962402"/>
              <a:ext cx="2250093" cy="83820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15335" y="4151768"/>
              <a:ext cx="2070661" cy="51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Key objective: </a:t>
              </a:r>
              <a:r>
                <a:rPr lang="en-US" dirty="0" err="1" smtClean="0"/>
                <a:t>Maximising</a:t>
              </a:r>
              <a:r>
                <a:rPr lang="en-US" dirty="0" smtClean="0"/>
                <a:t> shareholder value(growth, diversification, cost management)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81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Strategic Focus on Returns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600" dirty="0" err="1" smtClean="0">
                <a:solidFill>
                  <a:schemeClr val="tx1"/>
                </a:solidFill>
              </a:rPr>
              <a:t>Maximise</a:t>
            </a:r>
            <a:r>
              <a:rPr lang="en-US" sz="1600" dirty="0" smtClean="0">
                <a:solidFill>
                  <a:schemeClr val="tx1"/>
                </a:solidFill>
              </a:rPr>
              <a:t> profitable growth</a:t>
            </a:r>
          </a:p>
          <a:p>
            <a:pPr>
              <a:buFontTx/>
              <a:buChar char="-"/>
            </a:pPr>
            <a:r>
              <a:rPr lang="en-US" sz="1600" dirty="0" err="1" smtClean="0">
                <a:solidFill>
                  <a:schemeClr val="tx1"/>
                </a:solidFill>
              </a:rPr>
              <a:t>Maximise</a:t>
            </a:r>
            <a:r>
              <a:rPr lang="en-US" sz="1600" dirty="0" smtClean="0">
                <a:solidFill>
                  <a:schemeClr val="tx1"/>
                </a:solidFill>
              </a:rPr>
              <a:t> capital efficiencies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6" name="Group 60"/>
          <p:cNvGrpSpPr/>
          <p:nvPr/>
        </p:nvGrpSpPr>
        <p:grpSpPr>
          <a:xfrm>
            <a:off x="1066800" y="2286000"/>
            <a:ext cx="6838950" cy="3314700"/>
            <a:chOff x="1752600" y="2286000"/>
            <a:chExt cx="6096000" cy="2514600"/>
          </a:xfrm>
        </p:grpSpPr>
        <p:sp>
          <p:nvSpPr>
            <p:cNvPr id="7" name="Freeform 6"/>
            <p:cNvSpPr/>
            <p:nvPr/>
          </p:nvSpPr>
          <p:spPr>
            <a:xfrm>
              <a:off x="1752600" y="3093366"/>
              <a:ext cx="1157533" cy="869034"/>
            </a:xfrm>
            <a:custGeom>
              <a:avLst/>
              <a:gdLst>
                <a:gd name="connsiteX0" fmla="*/ 0 w 1157533"/>
                <a:gd name="connsiteY0" fmla="*/ 0 h 578766"/>
                <a:gd name="connsiteX1" fmla="*/ 1157533 w 1157533"/>
                <a:gd name="connsiteY1" fmla="*/ 0 h 578766"/>
                <a:gd name="connsiteX2" fmla="*/ 1157533 w 1157533"/>
                <a:gd name="connsiteY2" fmla="*/ 578766 h 578766"/>
                <a:gd name="connsiteX3" fmla="*/ 0 w 1157533"/>
                <a:gd name="connsiteY3" fmla="*/ 578766 h 578766"/>
                <a:gd name="connsiteX4" fmla="*/ 0 w 1157533"/>
                <a:gd name="connsiteY4" fmla="*/ 0 h 57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533" h="578766">
                  <a:moveTo>
                    <a:pt x="0" y="0"/>
                  </a:moveTo>
                  <a:lnTo>
                    <a:pt x="1157533" y="0"/>
                  </a:lnTo>
                  <a:lnTo>
                    <a:pt x="1157533" y="578766"/>
                  </a:lnTo>
                  <a:lnTo>
                    <a:pt x="0" y="578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Returns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(ROGEV)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2012: 13%   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2011: 8%</a:t>
              </a:r>
              <a:endParaRPr lang="en-US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791200" y="3657600"/>
              <a:ext cx="2057400" cy="304800"/>
            </a:xfrm>
            <a:custGeom>
              <a:avLst/>
              <a:gdLst>
                <a:gd name="connsiteX0" fmla="*/ 0 w 1157533"/>
                <a:gd name="connsiteY0" fmla="*/ 0 h 578766"/>
                <a:gd name="connsiteX1" fmla="*/ 1157533 w 1157533"/>
                <a:gd name="connsiteY1" fmla="*/ 0 h 578766"/>
                <a:gd name="connsiteX2" fmla="*/ 1157533 w 1157533"/>
                <a:gd name="connsiteY2" fmla="*/ 578766 h 578766"/>
                <a:gd name="connsiteX3" fmla="*/ 0 w 1157533"/>
                <a:gd name="connsiteY3" fmla="*/ 578766 h 578766"/>
                <a:gd name="connsiteX4" fmla="*/ 0 w 1157533"/>
                <a:gd name="connsiteY4" fmla="*/ 0 h 57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533" h="578766">
                  <a:moveTo>
                    <a:pt x="0" y="0"/>
                  </a:moveTo>
                  <a:lnTo>
                    <a:pt x="1157533" y="0"/>
                  </a:lnTo>
                  <a:lnTo>
                    <a:pt x="1157533" y="578766"/>
                  </a:lnTo>
                  <a:lnTo>
                    <a:pt x="0" y="578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Optimal application</a:t>
              </a:r>
              <a:endParaRPr lang="en-US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657600" y="2514600"/>
              <a:ext cx="1157533" cy="578766"/>
            </a:xfrm>
            <a:custGeom>
              <a:avLst/>
              <a:gdLst>
                <a:gd name="connsiteX0" fmla="*/ 0 w 1157533"/>
                <a:gd name="connsiteY0" fmla="*/ 0 h 578766"/>
                <a:gd name="connsiteX1" fmla="*/ 1157533 w 1157533"/>
                <a:gd name="connsiteY1" fmla="*/ 0 h 578766"/>
                <a:gd name="connsiteX2" fmla="*/ 1157533 w 1157533"/>
                <a:gd name="connsiteY2" fmla="*/ 578766 h 578766"/>
                <a:gd name="connsiteX3" fmla="*/ 0 w 1157533"/>
                <a:gd name="connsiteY3" fmla="*/ 578766 h 578766"/>
                <a:gd name="connsiteX4" fmla="*/ 0 w 1157533"/>
                <a:gd name="connsiteY4" fmla="*/ 0 h 57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533" h="578766">
                  <a:moveTo>
                    <a:pt x="0" y="0"/>
                  </a:moveTo>
                  <a:lnTo>
                    <a:pt x="1157533" y="0"/>
                  </a:lnTo>
                  <a:lnTo>
                    <a:pt x="1157533" y="578766"/>
                  </a:lnTo>
                  <a:lnTo>
                    <a:pt x="0" y="578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Growth/ Earnings</a:t>
              </a:r>
              <a:endParaRPr lang="en-US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715000" y="2286000"/>
              <a:ext cx="2133600" cy="304800"/>
            </a:xfrm>
            <a:custGeom>
              <a:avLst/>
              <a:gdLst>
                <a:gd name="connsiteX0" fmla="*/ 0 w 1157533"/>
                <a:gd name="connsiteY0" fmla="*/ 0 h 578766"/>
                <a:gd name="connsiteX1" fmla="*/ 1157533 w 1157533"/>
                <a:gd name="connsiteY1" fmla="*/ 0 h 578766"/>
                <a:gd name="connsiteX2" fmla="*/ 1157533 w 1157533"/>
                <a:gd name="connsiteY2" fmla="*/ 578766 h 578766"/>
                <a:gd name="connsiteX3" fmla="*/ 0 w 1157533"/>
                <a:gd name="connsiteY3" fmla="*/ 578766 h 578766"/>
                <a:gd name="connsiteX4" fmla="*/ 0 w 1157533"/>
                <a:gd name="connsiteY4" fmla="*/ 0 h 57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533" h="578766">
                  <a:moveTo>
                    <a:pt x="0" y="0"/>
                  </a:moveTo>
                  <a:lnTo>
                    <a:pt x="1157533" y="0"/>
                  </a:lnTo>
                  <a:lnTo>
                    <a:pt x="1157533" y="578766"/>
                  </a:lnTo>
                  <a:lnTo>
                    <a:pt x="0" y="578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Net Business Flows</a:t>
              </a:r>
              <a:endParaRPr lang="en-US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15000" y="2667000"/>
              <a:ext cx="2133600" cy="304800"/>
            </a:xfrm>
            <a:custGeom>
              <a:avLst/>
              <a:gdLst>
                <a:gd name="connsiteX0" fmla="*/ 0 w 1157533"/>
                <a:gd name="connsiteY0" fmla="*/ 0 h 578766"/>
                <a:gd name="connsiteX1" fmla="*/ 1157533 w 1157533"/>
                <a:gd name="connsiteY1" fmla="*/ 0 h 578766"/>
                <a:gd name="connsiteX2" fmla="*/ 1157533 w 1157533"/>
                <a:gd name="connsiteY2" fmla="*/ 578766 h 578766"/>
                <a:gd name="connsiteX3" fmla="*/ 0 w 1157533"/>
                <a:gd name="connsiteY3" fmla="*/ 578766 h 578766"/>
                <a:gd name="connsiteX4" fmla="*/ 0 w 1157533"/>
                <a:gd name="connsiteY4" fmla="*/ 0 h 57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533" h="578766">
                  <a:moveTo>
                    <a:pt x="0" y="0"/>
                  </a:moveTo>
                  <a:lnTo>
                    <a:pt x="1157533" y="0"/>
                  </a:lnTo>
                  <a:lnTo>
                    <a:pt x="1157533" y="578766"/>
                  </a:lnTo>
                  <a:lnTo>
                    <a:pt x="0" y="578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Diversification</a:t>
              </a:r>
              <a:endParaRPr lang="en-US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57600" y="3886200"/>
              <a:ext cx="1157533" cy="578766"/>
            </a:xfrm>
            <a:custGeom>
              <a:avLst/>
              <a:gdLst>
                <a:gd name="connsiteX0" fmla="*/ 0 w 1157533"/>
                <a:gd name="connsiteY0" fmla="*/ 0 h 578766"/>
                <a:gd name="connsiteX1" fmla="*/ 1157533 w 1157533"/>
                <a:gd name="connsiteY1" fmla="*/ 0 h 578766"/>
                <a:gd name="connsiteX2" fmla="*/ 1157533 w 1157533"/>
                <a:gd name="connsiteY2" fmla="*/ 578766 h 578766"/>
                <a:gd name="connsiteX3" fmla="*/ 0 w 1157533"/>
                <a:gd name="connsiteY3" fmla="*/ 578766 h 578766"/>
                <a:gd name="connsiteX4" fmla="*/ 0 w 1157533"/>
                <a:gd name="connsiteY4" fmla="*/ 0 h 57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533" h="578766">
                  <a:moveTo>
                    <a:pt x="0" y="0"/>
                  </a:moveTo>
                  <a:lnTo>
                    <a:pt x="1157533" y="0"/>
                  </a:lnTo>
                  <a:lnTo>
                    <a:pt x="1157533" y="578766"/>
                  </a:lnTo>
                  <a:lnTo>
                    <a:pt x="0" y="578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Capital Efficiency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715000" y="3048000"/>
              <a:ext cx="2133600" cy="304800"/>
            </a:xfrm>
            <a:custGeom>
              <a:avLst/>
              <a:gdLst>
                <a:gd name="connsiteX0" fmla="*/ 0 w 1157533"/>
                <a:gd name="connsiteY0" fmla="*/ 0 h 578766"/>
                <a:gd name="connsiteX1" fmla="*/ 1157533 w 1157533"/>
                <a:gd name="connsiteY1" fmla="*/ 0 h 578766"/>
                <a:gd name="connsiteX2" fmla="*/ 1157533 w 1157533"/>
                <a:gd name="connsiteY2" fmla="*/ 578766 h 578766"/>
                <a:gd name="connsiteX3" fmla="*/ 0 w 1157533"/>
                <a:gd name="connsiteY3" fmla="*/ 578766 h 578766"/>
                <a:gd name="connsiteX4" fmla="*/ 0 w 1157533"/>
                <a:gd name="connsiteY4" fmla="*/ 0 h 57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533" h="578766">
                  <a:moveTo>
                    <a:pt x="0" y="0"/>
                  </a:moveTo>
                  <a:lnTo>
                    <a:pt x="1157533" y="0"/>
                  </a:lnTo>
                  <a:lnTo>
                    <a:pt x="1157533" y="578766"/>
                  </a:lnTo>
                  <a:lnTo>
                    <a:pt x="0" y="578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Operational Efficiencies</a:t>
              </a:r>
              <a:endParaRPr lang="en-US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791200" y="4114800"/>
              <a:ext cx="2057400" cy="304800"/>
            </a:xfrm>
            <a:custGeom>
              <a:avLst/>
              <a:gdLst>
                <a:gd name="connsiteX0" fmla="*/ 0 w 1157533"/>
                <a:gd name="connsiteY0" fmla="*/ 0 h 578766"/>
                <a:gd name="connsiteX1" fmla="*/ 1157533 w 1157533"/>
                <a:gd name="connsiteY1" fmla="*/ 0 h 578766"/>
                <a:gd name="connsiteX2" fmla="*/ 1157533 w 1157533"/>
                <a:gd name="connsiteY2" fmla="*/ 578766 h 578766"/>
                <a:gd name="connsiteX3" fmla="*/ 0 w 1157533"/>
                <a:gd name="connsiteY3" fmla="*/ 578766 h 578766"/>
                <a:gd name="connsiteX4" fmla="*/ 0 w 1157533"/>
                <a:gd name="connsiteY4" fmla="*/ 0 h 57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533" h="578766">
                  <a:moveTo>
                    <a:pt x="0" y="0"/>
                  </a:moveTo>
                  <a:lnTo>
                    <a:pt x="1157533" y="0"/>
                  </a:lnTo>
                  <a:lnTo>
                    <a:pt x="1157533" y="578766"/>
                  </a:lnTo>
                  <a:lnTo>
                    <a:pt x="0" y="578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Strategic Investments</a:t>
              </a:r>
              <a:endParaRPr lang="en-US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791200" y="4495800"/>
              <a:ext cx="2057400" cy="304800"/>
            </a:xfrm>
            <a:custGeom>
              <a:avLst/>
              <a:gdLst>
                <a:gd name="connsiteX0" fmla="*/ 0 w 1157533"/>
                <a:gd name="connsiteY0" fmla="*/ 0 h 578766"/>
                <a:gd name="connsiteX1" fmla="*/ 1157533 w 1157533"/>
                <a:gd name="connsiteY1" fmla="*/ 0 h 578766"/>
                <a:gd name="connsiteX2" fmla="*/ 1157533 w 1157533"/>
                <a:gd name="connsiteY2" fmla="*/ 578766 h 578766"/>
                <a:gd name="connsiteX3" fmla="*/ 0 w 1157533"/>
                <a:gd name="connsiteY3" fmla="*/ 578766 h 578766"/>
                <a:gd name="connsiteX4" fmla="*/ 0 w 1157533"/>
                <a:gd name="connsiteY4" fmla="*/ 0 h 57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533" h="578766">
                  <a:moveTo>
                    <a:pt x="0" y="0"/>
                  </a:moveTo>
                  <a:lnTo>
                    <a:pt x="1157533" y="0"/>
                  </a:lnTo>
                  <a:lnTo>
                    <a:pt x="1157533" y="578766"/>
                  </a:lnTo>
                  <a:lnTo>
                    <a:pt x="0" y="578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Return of Excess </a:t>
              </a:r>
              <a:endParaRPr lang="en-US" sz="1300" b="1" kern="1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2895600" y="35814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3352800" y="2897188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3352800" y="41910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4800600" y="2819400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4838700" y="2857500"/>
              <a:ext cx="838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257800" y="32766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5257800" y="24384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838700" y="4229100"/>
              <a:ext cx="838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5257800" y="46482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5257800" y="38100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7" name="Straight Connector 26"/>
          <p:cNvCxnSpPr/>
          <p:nvPr/>
        </p:nvCxnSpPr>
        <p:spPr>
          <a:xfrm flipV="1">
            <a:off x="2667000" y="3811588"/>
            <a:ext cx="914400" cy="150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2862024" y="3093750"/>
            <a:ext cx="0" cy="1703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502579" y="4924425"/>
            <a:ext cx="10950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681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BIHL GROUP – High Level Structure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667000" y="3811588"/>
            <a:ext cx="914400" cy="150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Diagram 28"/>
          <p:cNvGraphicFramePr/>
          <p:nvPr/>
        </p:nvGraphicFramePr>
        <p:xfrm>
          <a:off x="571500" y="1397000"/>
          <a:ext cx="75628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95450" y="4962525"/>
            <a:ext cx="455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“STRENGTH IN NUMBERS”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81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BIHL GROUP</a:t>
            </a:r>
            <a:endParaRPr lang="en-US" dirty="0"/>
          </a:p>
        </p:txBody>
      </p:sp>
      <p:sp>
        <p:nvSpPr>
          <p:cNvPr id="7" name="Subtitle 4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REVIEW……</a:t>
            </a:r>
            <a:r>
              <a:rPr lang="en-US" sz="1400" i="1" dirty="0" smtClean="0"/>
              <a:t>STRENGTH IN NUMBERS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35313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Revenue</a:t>
            </a:r>
            <a:endParaRPr lang="en-US" dirty="0"/>
          </a:p>
        </p:txBody>
      </p:sp>
      <p:graphicFrame>
        <p:nvGraphicFramePr>
          <p:cNvPr id="5" name="Group 124"/>
          <p:cNvGraphicFramePr>
            <a:graphicFrameLocks/>
          </p:cNvGraphicFramePr>
          <p:nvPr/>
        </p:nvGraphicFramePr>
        <p:xfrm>
          <a:off x="533400" y="990600"/>
          <a:ext cx="7848600" cy="5304857"/>
        </p:xfrm>
        <a:graphic>
          <a:graphicData uri="http://schemas.openxmlformats.org/drawingml/2006/table">
            <a:tbl>
              <a:tblPr/>
              <a:tblGrid>
                <a:gridCol w="3124200"/>
                <a:gridCol w="1371600"/>
                <a:gridCol w="228600"/>
                <a:gridCol w="1219200"/>
                <a:gridCol w="381000"/>
                <a:gridCol w="1524000"/>
              </a:tblGrid>
              <a:tr h="1049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Year ended December 2012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Year ended December 2011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 change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P’000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P’000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Premium income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1 949 585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1 767 046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- Recurring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- Single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Premiums ceded to          reinsures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908 800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1 061 613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(20 828)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894 827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887 226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(15 007)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Fee income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74 700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110 944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(33%)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Investment income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442 563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749,577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(40%)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Profit on sale of subsidiary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33 785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Net investment surpluses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645 344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134,323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380%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3 112 192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2 795 675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0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Revenue continued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19148" y="2370438"/>
            <a:ext cx="7829551" cy="391371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600" b="1" dirty="0" smtClean="0"/>
              <a:t>Premium income increased due to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 Retention of clients;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dirty="0" err="1" smtClean="0"/>
              <a:t>Stabilisation</a:t>
            </a:r>
            <a:r>
              <a:rPr lang="en-US" sz="1600" dirty="0" smtClean="0"/>
              <a:t> of lapses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 Increase in annuity income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  <a:buFontTx/>
              <a:buChar char="-"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1600" b="1" dirty="0" smtClean="0"/>
              <a:t>Fee income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 Fee income decreased by  33%  due to  sale of Zambia, however increase in AUM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b="1" dirty="0" smtClean="0"/>
              <a:t>Investment income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 Decreased by 40%</a:t>
            </a:r>
          </a:p>
          <a:p>
            <a:pPr eaLnBrk="1" hangingPunct="1">
              <a:lnSpc>
                <a:spcPct val="50000"/>
              </a:lnSpc>
            </a:pPr>
            <a:endParaRPr lang="fr-FR" sz="16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600" b="1" dirty="0" smtClean="0"/>
              <a:t>Investment surplus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 Increased by 380%</a:t>
            </a:r>
          </a:p>
          <a:p>
            <a:pPr eaLnBrk="1" hangingPunct="1">
              <a:lnSpc>
                <a:spcPct val="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Analysis of earnings</a:t>
            </a:r>
            <a:endParaRPr lang="en-US" dirty="0"/>
          </a:p>
        </p:txBody>
      </p:sp>
      <p:graphicFrame>
        <p:nvGraphicFramePr>
          <p:cNvPr id="6" name="Group 219"/>
          <p:cNvGraphicFramePr>
            <a:graphicFrameLocks/>
          </p:cNvGraphicFramePr>
          <p:nvPr/>
        </p:nvGraphicFramePr>
        <p:xfrm>
          <a:off x="762000" y="1447800"/>
          <a:ext cx="7467599" cy="52054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52800"/>
                <a:gridCol w="1645161"/>
                <a:gridCol w="1665987"/>
                <a:gridCol w="803651"/>
              </a:tblGrid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Year ended 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December 2012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P’000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Year ended December 2011 P’000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% change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Operating profit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232 764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273 146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(15%)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5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Investment income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44 031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30 612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44%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Core earnings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276 795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303 758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(9%)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5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Profit on sale of subsidiary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33 785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/>
                </a:tc>
              </a:tr>
              <a:tr h="425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Share of profits of associates and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Jv’s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196 482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133 872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47%</a:t>
                      </a:r>
                    </a:p>
                  </a:txBody>
                  <a:tcPr horzOverflow="overflow"/>
                </a:tc>
              </a:tr>
              <a:tr h="425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Investment gains on shareholder assets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12 054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56 998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(79%)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Profit before tax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485 331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528 413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(8%)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5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Tax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(90 936)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(57 083)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59%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Profit after tax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394 395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471 330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(16%)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1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Operating Profit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00" b="1" dirty="0" smtClean="0"/>
              <a:t>15% decrease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1600" dirty="0" smtClean="0"/>
              <a:t>Pressure on household disposable incomes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/>
              <a:t> Sale of  the 21% held in our Zambian associate;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/>
              <a:t> Increased costs of regulatory compliance;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/>
              <a:t> Expansion into short term industry;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/>
              <a:t> Investments in improved IT systems to further improve customer service.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1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Share of profits of associates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47% increase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/>
              <a:t> Increased stake in associates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/>
              <a:t> Good underlying performance.</a:t>
            </a:r>
          </a:p>
          <a:p>
            <a:pPr eaLnBrk="1" hangingPunct="1">
              <a:lnSpc>
                <a:spcPct val="50000"/>
              </a:lnSpc>
            </a:pPr>
            <a:endParaRPr lang="fr-FR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Cashflows</a:t>
            </a:r>
            <a:endParaRPr lang="en-US" dirty="0"/>
          </a:p>
        </p:txBody>
      </p:sp>
      <p:graphicFrame>
        <p:nvGraphicFramePr>
          <p:cNvPr id="5" name="Group 219"/>
          <p:cNvGraphicFramePr>
            <a:graphicFrameLocks/>
          </p:cNvGraphicFramePr>
          <p:nvPr/>
        </p:nvGraphicFramePr>
        <p:xfrm>
          <a:off x="838200" y="1371600"/>
          <a:ext cx="7620003" cy="45210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4"/>
                <a:gridCol w="1447800"/>
                <a:gridCol w="457200"/>
                <a:gridCol w="1371600"/>
                <a:gridCol w="1142999"/>
              </a:tblGrid>
              <a:tr h="1331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 Year ended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December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2012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P’000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 Year ended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December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2011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P’000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% change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Cash flows from operating activities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2 534 022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335 820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655%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Cash flows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utilised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in  investing activities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(3 022 083)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(463 448)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552%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Net decrease in cash and cash equivalents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(488 061)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(127 628)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282%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9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Cash and cash equivalents at the beginning of the year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1 248 600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1 376 228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9%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Cash and cash equivalents at the end of the year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760 539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1 248 600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(39)%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0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2569" y="1791606"/>
            <a:ext cx="7168905" cy="241844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endParaRPr lang="en-US" sz="3200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5000" dirty="0" smtClean="0"/>
              <a:t>Welcoming Remarks	– </a:t>
            </a:r>
            <a:r>
              <a:rPr lang="en-US" sz="5000" dirty="0" smtClean="0">
                <a:solidFill>
                  <a:schemeClr val="bg1">
                    <a:lumMod val="75000"/>
                  </a:schemeClr>
                </a:solidFill>
              </a:rPr>
              <a:t>Batsho </a:t>
            </a:r>
            <a:r>
              <a:rPr lang="en-US" sz="5000" dirty="0" err="1" smtClean="0">
                <a:solidFill>
                  <a:schemeClr val="bg1">
                    <a:lumMod val="75000"/>
                  </a:schemeClr>
                </a:solidFill>
              </a:rPr>
              <a:t>Dambe-Groth</a:t>
            </a:r>
            <a:endParaRPr lang="en-US" sz="5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5000" dirty="0" smtClean="0"/>
          </a:p>
          <a:p>
            <a:pPr>
              <a:lnSpc>
                <a:spcPct val="80000"/>
              </a:lnSpc>
            </a:pPr>
            <a:r>
              <a:rPr lang="en-US" sz="5000" dirty="0" smtClean="0"/>
              <a:t>BIHL Financial Results	– </a:t>
            </a:r>
            <a:r>
              <a:rPr lang="en-US" sz="5000" dirty="0" smtClean="0">
                <a:solidFill>
                  <a:schemeClr val="bg1">
                    <a:lumMod val="75000"/>
                  </a:schemeClr>
                </a:solidFill>
              </a:rPr>
              <a:t>Gaffar Hassam</a:t>
            </a:r>
          </a:p>
          <a:p>
            <a:pPr eaLnBrk="1" hangingPunct="1">
              <a:lnSpc>
                <a:spcPct val="80000"/>
              </a:lnSpc>
            </a:pPr>
            <a:endParaRPr lang="en-US" sz="5000" dirty="0" smtClean="0"/>
          </a:p>
          <a:p>
            <a:pPr>
              <a:lnSpc>
                <a:spcPct val="80000"/>
              </a:lnSpc>
            </a:pPr>
            <a:r>
              <a:rPr lang="en-US" sz="5000" dirty="0" smtClean="0"/>
              <a:t>BIHL Embedded Value 	– </a:t>
            </a:r>
            <a:r>
              <a:rPr lang="en-US" sz="5000" dirty="0" smtClean="0">
                <a:solidFill>
                  <a:schemeClr val="bg1">
                    <a:lumMod val="75000"/>
                  </a:schemeClr>
                </a:solidFill>
              </a:rPr>
              <a:t>Sethunya Molosiwa</a:t>
            </a:r>
          </a:p>
          <a:p>
            <a:pPr>
              <a:lnSpc>
                <a:spcPct val="80000"/>
              </a:lnSpc>
            </a:pPr>
            <a:endParaRPr lang="en-US" sz="50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50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5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2550" y="4467285"/>
            <a:ext cx="526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Cashflows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39% decrease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Healthy balance of P761million;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Decreased from P1.2billion due to deployment in investments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After payment of dividend of P157.4 million.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50000"/>
              </a:lnSpc>
            </a:pPr>
            <a:endParaRPr lang="fr-FR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year review</a:t>
            </a:r>
            <a:endParaRPr lang="en-US" dirty="0"/>
          </a:p>
        </p:txBody>
      </p:sp>
      <p:graphicFrame>
        <p:nvGraphicFramePr>
          <p:cNvPr id="7" name="Group 266"/>
          <p:cNvGraphicFramePr>
            <a:graphicFrameLocks/>
          </p:cNvGraphicFramePr>
          <p:nvPr/>
        </p:nvGraphicFramePr>
        <p:xfrm>
          <a:off x="457200" y="1600200"/>
          <a:ext cx="8534400" cy="4183255"/>
        </p:xfrm>
        <a:graphic>
          <a:graphicData uri="http://schemas.openxmlformats.org/drawingml/2006/table">
            <a:tbl>
              <a:tblPr/>
              <a:tblGrid>
                <a:gridCol w="1335088"/>
                <a:gridCol w="1212850"/>
                <a:gridCol w="908050"/>
                <a:gridCol w="1057275"/>
                <a:gridCol w="896937"/>
                <a:gridCol w="1143000"/>
                <a:gridCol w="914400"/>
                <a:gridCol w="10668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Year ended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December 2012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% Change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Year ended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December 2011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% Change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Year ended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December 2010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% Change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Year ended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December 2009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P’000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P’000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P’000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P’000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Net premium income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1 949 585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10%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1 767 046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9%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1 620 513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29%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1 253 413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Fee income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74 700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(33%)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110 944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(19)%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137 250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14%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120 623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Profit after tax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394 395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(16%)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471 330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42%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332 482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40%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237 673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VNB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99 307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(14)%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115 305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(13)%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132 346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113 602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Inv. Income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44 031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30 612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(58)%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73 257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57 397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Inv. surpluses/ (losses)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12 054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(79%)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56 998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17 985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184%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(72 412)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1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year review 2009-12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22570" y="1543050"/>
          <a:ext cx="3187455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276725" y="4524374"/>
          <a:ext cx="3457575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276725" y="1495425"/>
          <a:ext cx="3457575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822570" y="4524374"/>
          <a:ext cx="3454155" cy="233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70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Financial Position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		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Dec 2012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	Dec 2011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							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Total assets (P billion)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    15.42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	               	   	   12.73		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EV (P billion)	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      2.58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	    	   	     2.41                	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Required capital (times)	       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/>
              </a:rPr>
              <a:t>6.8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	  		       5.9	               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AUM (P billion)	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   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/>
              </a:rPr>
              <a:t>21.61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			   17.82	                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The above is after dividend payment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of (P million)	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157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/>
              </a:rPr>
              <a:t> 400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	 		 185 520								</a:t>
            </a:r>
          </a:p>
        </p:txBody>
      </p:sp>
    </p:spTree>
    <p:extLst>
      <p:ext uri="{BB962C8B-B14F-4D97-AF65-F5344CB8AC3E}">
        <p14:creationId xmlns:p14="http://schemas.microsoft.com/office/powerpoint/2010/main" xmlns="" val="2681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Financial Position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270765"/>
            <a:ext cx="8229600" cy="31203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Strong position, capital required well covered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Readily available financial resources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Leverage on financial position for growth and diversification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51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Dividends</a:t>
            </a:r>
            <a:endParaRPr lang="en-US" dirty="0"/>
          </a:p>
        </p:txBody>
      </p:sp>
      <p:graphicFrame>
        <p:nvGraphicFramePr>
          <p:cNvPr id="7" name="Group 182"/>
          <p:cNvGraphicFramePr>
            <a:graphicFrameLocks/>
          </p:cNvGraphicFramePr>
          <p:nvPr/>
        </p:nvGraphicFramePr>
        <p:xfrm>
          <a:off x="609600" y="1590675"/>
          <a:ext cx="7086600" cy="4480560"/>
        </p:xfrm>
        <a:graphic>
          <a:graphicData uri="http://schemas.openxmlformats.org/drawingml/2006/table">
            <a:tbl>
              <a:tblPr/>
              <a:tblGrid>
                <a:gridCol w="3421559"/>
                <a:gridCol w="1836241"/>
                <a:gridCol w="18288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Year ended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December 2012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Year ended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December 2011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Dividend per share (gross of tax)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Normal interim (paid) (thebe)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Normal final (thebe)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Total normal dividend   (Pm)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Char char="-"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20.00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25.00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41.00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185.6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Number of issues shares (million)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281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281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Number of shareholders  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3 014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3 144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1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Business Flows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524000"/>
          <a:ext cx="8153400" cy="449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57200"/>
                <a:gridCol w="1295400"/>
                <a:gridCol w="381000"/>
                <a:gridCol w="1295400"/>
                <a:gridCol w="990600"/>
              </a:tblGrid>
              <a:tr h="86661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Dec 2012</a:t>
                      </a:r>
                    </a:p>
                    <a:p>
                      <a:pPr algn="r"/>
                      <a:endParaRPr lang="en-US" b="1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pPr algn="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P’000</a:t>
                      </a:r>
                      <a:endParaRPr lang="en-US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Dec 2011</a:t>
                      </a:r>
                    </a:p>
                    <a:p>
                      <a:pPr algn="r"/>
                      <a:endParaRPr lang="en-US" b="0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pPr algn="r"/>
                      <a:r>
                        <a:rPr lang="en-US" b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P’000</a:t>
                      </a:r>
                      <a:endParaRPr lang="en-US" b="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% change</a:t>
                      </a:r>
                      <a:endParaRPr lang="en-US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383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Life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Insurance business: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799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Recurring</a:t>
                      </a:r>
                    </a:p>
                    <a:p>
                      <a:endParaRPr lang="en-US" sz="1600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Single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136 049</a:t>
                      </a:r>
                    </a:p>
                    <a:p>
                      <a:pPr algn="r"/>
                      <a:endParaRPr lang="en-US" sz="1600" b="1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1 062 581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210 222</a:t>
                      </a:r>
                    </a:p>
                    <a:p>
                      <a:pPr algn="r"/>
                      <a:endParaRPr lang="en-US" sz="1600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 855 928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3836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new business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1 198 630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1 066 151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12%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7995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Recurring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Single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716 203</a:t>
                      </a:r>
                    </a:p>
                    <a:p>
                      <a:pPr algn="r"/>
                      <a:endParaRPr lang="en-US" sz="1600" b="1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  (967)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541 959</a:t>
                      </a:r>
                    </a:p>
                    <a:p>
                      <a:pPr algn="r"/>
                      <a:endParaRPr lang="en-US" sz="1600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  (4 432)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36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Total existing business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715 236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537 527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33%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5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Outflows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(887 623)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(695 827)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28%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8402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Net funds flows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1 026 243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907 851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13%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0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Business Flows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981200"/>
          <a:ext cx="8015606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533400"/>
                <a:gridCol w="1447801"/>
                <a:gridCol w="243205"/>
                <a:gridCol w="1337944"/>
                <a:gridCol w="948056"/>
              </a:tblGrid>
              <a:tr h="1108875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Dec 2012</a:t>
                      </a:r>
                    </a:p>
                    <a:p>
                      <a:pPr algn="r"/>
                      <a:endParaRPr lang="en-US" b="1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pPr algn="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P’000</a:t>
                      </a:r>
                      <a:endParaRPr lang="en-US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Dec 2011</a:t>
                      </a:r>
                    </a:p>
                    <a:p>
                      <a:pPr algn="r"/>
                      <a:endParaRPr lang="en-US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P’000</a:t>
                      </a:r>
                      <a:endParaRPr lang="en-US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% change</a:t>
                      </a:r>
                      <a:endParaRPr lang="en-US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0326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Asset Management business: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9979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Inflows</a:t>
                      </a:r>
                    </a:p>
                    <a:p>
                      <a:endParaRPr lang="en-US" sz="1600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Outflows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1 092 850</a:t>
                      </a:r>
                    </a:p>
                    <a:p>
                      <a:pPr algn="r"/>
                      <a:endParaRPr lang="en-US" sz="1600" b="1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pPr algn="r"/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 (674 515)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687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931</a:t>
                      </a:r>
                      <a:endParaRPr lang="en-US" sz="1600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pPr algn="r"/>
                      <a:endParaRPr lang="en-US" sz="1600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 (2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012 174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59%</a:t>
                      </a:r>
                    </a:p>
                    <a:p>
                      <a:pPr algn="ctr"/>
                      <a:endParaRPr lang="en-US" sz="1600" dirty="0" smtClean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(66%)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0658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Net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 funds flows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418 335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(1 324 243)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(132%)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58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70823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Total Net funds flows  (Life and asset management)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1 444 578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1 076 547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34%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0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STRATEGIC FOCUS  &amp; PROSPECTS FOR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53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ZW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0" y="961697"/>
          <a:ext cx="8747760" cy="551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Integrity           Team Work           Service Excellence          Innovation</a:t>
            </a:r>
            <a:endParaRPr lang="en-Z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03148"/>
            <a:ext cx="9144000" cy="57385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Governance     Risk Management   Corporate  Citizenship</a:t>
            </a:r>
            <a:endParaRPr lang="en-Z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Batsho </a:t>
            </a:r>
            <a:r>
              <a:rPr lang="en-US" dirty="0" err="1" smtClean="0"/>
              <a:t>Dambe-Groth</a:t>
            </a:r>
            <a:endParaRPr lang="en-US" dirty="0"/>
          </a:p>
        </p:txBody>
      </p:sp>
      <p:sp>
        <p:nvSpPr>
          <p:cNvPr id="7" name="Subtitle 4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BIHL Group Board Chairperson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0" y="3806250"/>
            <a:ext cx="357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Welcoming Remarks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Key Priorities for 2013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0125" y="2270764"/>
            <a:ext cx="569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Focus areas to deliver sustainable growth: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949" y="2724150"/>
            <a:ext cx="650557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ZW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ZW" sz="1600" dirty="0" smtClean="0">
                <a:latin typeface="Arial" pitchFamily="34" charset="0"/>
                <a:cs typeface="Arial" pitchFamily="34" charset="0"/>
              </a:rPr>
              <a:t>Market share protection and growth (being relevant to our customers)</a:t>
            </a:r>
          </a:p>
          <a:p>
            <a:pPr lvl="0">
              <a:buFont typeface="Arial" pitchFamily="34" charset="0"/>
              <a:buChar char="•"/>
            </a:pPr>
            <a:endParaRPr lang="en-ZW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ZW" sz="1600" dirty="0" smtClean="0">
                <a:latin typeface="Arial" pitchFamily="34" charset="0"/>
                <a:cs typeface="Arial" pitchFamily="34" charset="0"/>
              </a:rPr>
              <a:t>  BIHL Sure market penetration</a:t>
            </a:r>
          </a:p>
          <a:p>
            <a:pPr lvl="0">
              <a:buFont typeface="Arial" pitchFamily="34" charset="0"/>
              <a:buChar char="•"/>
            </a:pPr>
            <a:endParaRPr lang="en-ZW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ZW" sz="1600" dirty="0" smtClean="0">
                <a:latin typeface="Arial" pitchFamily="34" charset="0"/>
                <a:cs typeface="Arial" pitchFamily="34" charset="0"/>
              </a:rPr>
              <a:t>  New products to market</a:t>
            </a:r>
          </a:p>
          <a:p>
            <a:pPr lvl="0">
              <a:buFont typeface="Arial" pitchFamily="34" charset="0"/>
              <a:buChar char="•"/>
            </a:pPr>
            <a:endParaRPr lang="en-ZW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ZW" sz="1600" dirty="0" smtClean="0">
                <a:latin typeface="Arial" pitchFamily="34" charset="0"/>
                <a:cs typeface="Arial" pitchFamily="34" charset="0"/>
              </a:rPr>
              <a:t>  Capitalize group synergies</a:t>
            </a:r>
          </a:p>
          <a:p>
            <a:pPr lvl="0">
              <a:buFont typeface="Arial" pitchFamily="34" charset="0"/>
              <a:buChar char="•"/>
            </a:pPr>
            <a:endParaRPr lang="en-ZW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ZW" sz="1600" dirty="0" smtClean="0">
                <a:latin typeface="Arial" pitchFamily="34" charset="0"/>
                <a:cs typeface="Arial" pitchFamily="34" charset="0"/>
              </a:rPr>
              <a:t>  Investments in financial services industry</a:t>
            </a:r>
          </a:p>
          <a:p>
            <a:pPr lvl="0">
              <a:buFont typeface="Arial" pitchFamily="34" charset="0"/>
              <a:buChar char="•"/>
            </a:pPr>
            <a:endParaRPr lang="en-ZW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ZW" sz="1600" dirty="0" smtClean="0">
                <a:latin typeface="Arial" pitchFamily="34" charset="0"/>
                <a:cs typeface="Arial" pitchFamily="34" charset="0"/>
              </a:rPr>
              <a:t>  Unit trusts launch in April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1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Strategic Goals for…..Operations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6369" y="2270764"/>
            <a:ext cx="489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Delivering sustainable growth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6368" y="2724150"/>
            <a:ext cx="74237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Client retention</a:t>
            </a:r>
          </a:p>
          <a:p>
            <a:pPr lvl="0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Cost management</a:t>
            </a:r>
          </a:p>
          <a:p>
            <a:pPr lvl="0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C</a:t>
            </a:r>
            <a:r>
              <a:rPr lang="en-ZW" sz="1600" dirty="0" err="1" smtClean="0">
                <a:latin typeface="Arial" pitchFamily="34" charset="0"/>
                <a:cs typeface="Arial" pitchFamily="34" charset="0"/>
              </a:rPr>
              <a:t>ontinuous</a:t>
            </a:r>
            <a:r>
              <a:rPr lang="en-ZW" sz="1600" dirty="0" smtClean="0">
                <a:latin typeface="Arial" pitchFamily="34" charset="0"/>
                <a:cs typeface="Arial" pitchFamily="34" charset="0"/>
              </a:rPr>
              <a:t> improvement to enhance efficiencies</a:t>
            </a:r>
          </a:p>
          <a:p>
            <a:pPr lvl="0">
              <a:buFont typeface="Arial" pitchFamily="34" charset="0"/>
              <a:buChar char="•"/>
            </a:pPr>
            <a:endParaRPr lang="en-ZW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ZW" sz="1600" dirty="0" smtClean="0">
                <a:latin typeface="Arial" pitchFamily="34" charset="0"/>
                <a:cs typeface="Arial" pitchFamily="34" charset="0"/>
              </a:rPr>
              <a:t>  High performance culture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1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Key Priorities for 2013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6369" y="2270764"/>
            <a:ext cx="48900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Some key Initiatives during the year: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123949" y="2847975"/>
            <a:ext cx="713575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Launch new retail products (this includes Unit trust)</a:t>
            </a:r>
          </a:p>
          <a:p>
            <a:pPr lvl="0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Exploit new technological platforms </a:t>
            </a:r>
          </a:p>
          <a:p>
            <a:pPr lvl="0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Increase short term business market share</a:t>
            </a:r>
          </a:p>
          <a:p>
            <a:pPr lvl="0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Continued focus on client retention</a:t>
            </a:r>
          </a:p>
          <a:p>
            <a:pPr lvl="0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641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59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Outlook for 2013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 smtClean="0"/>
              <a:t>Business Environment</a:t>
            </a:r>
            <a:r>
              <a:rPr lang="en-US" sz="1600" dirty="0" smtClean="0"/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1600" dirty="0" smtClean="0"/>
              <a:t>Uncertainty in the global financial markets (risk aversion)</a:t>
            </a:r>
          </a:p>
          <a:p>
            <a:pPr lvl="0">
              <a:buFont typeface="Wingdings" pitchFamily="2" charset="2"/>
              <a:buChar char="§"/>
            </a:pPr>
            <a:r>
              <a:rPr lang="en-US" sz="1600" dirty="0" smtClean="0"/>
              <a:t>  Retail customer remains under pressure</a:t>
            </a:r>
          </a:p>
          <a:p>
            <a:pPr lvl="0">
              <a:buFont typeface="Wingdings" pitchFamily="2" charset="2"/>
              <a:buChar char="§"/>
            </a:pPr>
            <a:r>
              <a:rPr lang="en-US" sz="1600" dirty="0" smtClean="0"/>
              <a:t>  Implications of regulatory changes</a:t>
            </a:r>
          </a:p>
          <a:p>
            <a:endParaRPr lang="en-US" b="1" dirty="0" smtClean="0"/>
          </a:p>
          <a:p>
            <a:r>
              <a:rPr lang="en-US" sz="1600" b="1" dirty="0" smtClean="0"/>
              <a:t>Challenges</a:t>
            </a:r>
            <a:r>
              <a:rPr lang="en-US" sz="1600" dirty="0" smtClean="0"/>
              <a:t>: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1600" dirty="0" smtClean="0"/>
              <a:t>Effective and efficient redeployment of discretionary capital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600" dirty="0" smtClean="0"/>
              <a:t>  Customer retention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600" dirty="0" smtClean="0"/>
              <a:t>  Cost Control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600" dirty="0" smtClean="0"/>
              <a:t>  Profitable growth opportunities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600" dirty="0" smtClean="0"/>
              <a:t>  However  business has the people, financial resources and the courage to face these challenges.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Summary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/>
            <a:endParaRPr lang="fr-FR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dirty="0">
                <a:latin typeface="Arial" charset="0"/>
                <a:cs typeface="Arial" charset="0"/>
              </a:rPr>
              <a:t>•   </a:t>
            </a:r>
            <a:r>
              <a:rPr lang="fr-FR" sz="1800" dirty="0" err="1" smtClean="0">
                <a:latin typeface="Arial" charset="0"/>
                <a:cs typeface="Arial" charset="0"/>
              </a:rPr>
              <a:t>Strategic</a:t>
            </a:r>
            <a:r>
              <a:rPr lang="fr-FR" sz="1800" dirty="0" smtClean="0">
                <a:latin typeface="Arial" charset="0"/>
                <a:cs typeface="Arial" charset="0"/>
              </a:rPr>
              <a:t> objectives are </a:t>
            </a:r>
            <a:r>
              <a:rPr lang="fr-FR" sz="1800" dirty="0" err="1" smtClean="0">
                <a:latin typeface="Arial" charset="0"/>
                <a:cs typeface="Arial" charset="0"/>
              </a:rPr>
              <a:t>being</a:t>
            </a:r>
            <a:r>
              <a:rPr lang="fr-FR" sz="1800" dirty="0" smtClean="0">
                <a:latin typeface="Arial" charset="0"/>
                <a:cs typeface="Arial" charset="0"/>
              </a:rPr>
              <a:t> </a:t>
            </a:r>
            <a:r>
              <a:rPr lang="fr-FR" sz="1800" dirty="0" err="1" smtClean="0">
                <a:latin typeface="Arial" charset="0"/>
                <a:cs typeface="Arial" charset="0"/>
              </a:rPr>
              <a:t>achieved</a:t>
            </a:r>
            <a:r>
              <a:rPr lang="fr-FR" sz="1800" dirty="0" smtClean="0">
                <a:latin typeface="Arial" charset="0"/>
                <a:cs typeface="Arial" charset="0"/>
              </a:rPr>
              <a:t>: </a:t>
            </a:r>
            <a:endParaRPr lang="fr-FR" sz="1800" dirty="0">
              <a:latin typeface="Arial" charset="0"/>
              <a:cs typeface="Arial" charset="0"/>
            </a:endParaRPr>
          </a:p>
          <a:p>
            <a:pPr eaLnBrk="1" hangingPunct="1"/>
            <a:endParaRPr lang="fr-FR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2570" y="889000"/>
            <a:ext cx="6479930" cy="8826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972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Analysis of Embedded Value Earnings</a:t>
            </a:r>
            <a:endParaRPr lang="en-US" dirty="0"/>
          </a:p>
        </p:txBody>
      </p:sp>
      <p:sp>
        <p:nvSpPr>
          <p:cNvPr id="41" name="Subtitle 4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Sethunya Molosiwa, 7 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6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2727570" y="5523075"/>
            <a:ext cx="6213230" cy="389682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Embedded Value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21353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Embedded Value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2570" y="1429656"/>
            <a:ext cx="6479930" cy="57059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Components of Embedded Value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572000" y="2000250"/>
          <a:ext cx="41148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570" y="2000250"/>
            <a:ext cx="3547549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buSzPct val="85000"/>
            </a:pPr>
            <a:endParaRPr lang="en-US" dirty="0" smtClean="0"/>
          </a:p>
          <a:p>
            <a:pPr marL="342900" indent="-342900" algn="r">
              <a:lnSpc>
                <a:spcPct val="110000"/>
              </a:lnSpc>
              <a:spcBef>
                <a:spcPct val="20000"/>
              </a:spcBef>
              <a:buSzPct val="85000"/>
            </a:pPr>
            <a:endParaRPr lang="en-US" dirty="0" smtClean="0"/>
          </a:p>
          <a:p>
            <a:pPr marL="342900" indent="-342900" algn="r">
              <a:lnSpc>
                <a:spcPct val="110000"/>
              </a:lnSpc>
              <a:spcBef>
                <a:spcPct val="20000"/>
              </a:spcBef>
              <a:buSzPct val="85000"/>
            </a:pPr>
            <a:r>
              <a:rPr lang="en-US" dirty="0" smtClean="0">
                <a:solidFill>
                  <a:schemeClr val="bg1"/>
                </a:solidFill>
              </a:rPr>
              <a:t>Excess of market value of assets over liabilities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85000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85000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r">
              <a:lnSpc>
                <a:spcPct val="110000"/>
              </a:lnSpc>
              <a:spcBef>
                <a:spcPct val="20000"/>
              </a:spcBef>
              <a:buSzPct val="85000"/>
            </a:pPr>
            <a:r>
              <a:rPr lang="en-US" dirty="0" smtClean="0">
                <a:solidFill>
                  <a:schemeClr val="bg1"/>
                </a:solidFill>
              </a:rPr>
              <a:t>Discounted value of future profits from existing business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5034" y="5084171"/>
            <a:ext cx="745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Adjusted for tax and cost of capital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0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Gaffar Hassam</a:t>
            </a:r>
            <a:endParaRPr lang="en-US" dirty="0"/>
          </a:p>
        </p:txBody>
      </p:sp>
      <p:sp>
        <p:nvSpPr>
          <p:cNvPr id="7" name="Subtitle 4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Chief Executive Officer</a:t>
            </a:r>
            <a:endParaRPr lang="en-US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1628775" y="2357735"/>
            <a:ext cx="6067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800" dirty="0" smtClean="0"/>
              <a:t>Overview of the Operations and  Results</a:t>
            </a:r>
          </a:p>
          <a:p>
            <a:pPr algn="ctr" eaLnBrk="1" hangingPunct="1">
              <a:buFontTx/>
              <a:buNone/>
            </a:pPr>
            <a:r>
              <a:rPr lang="en-US" sz="2800" dirty="0" smtClean="0"/>
              <a:t>for the year ended</a:t>
            </a:r>
          </a:p>
          <a:p>
            <a:pPr algn="ctr" eaLnBrk="1" hangingPunct="1">
              <a:buFontTx/>
              <a:buNone/>
            </a:pPr>
            <a:r>
              <a:rPr lang="en-US" sz="2800" dirty="0" smtClean="0"/>
              <a:t>31 December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5313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22570" y="361044"/>
            <a:ext cx="6479930" cy="527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Embedded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2570" y="1246909"/>
          <a:ext cx="7489370" cy="2267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6397"/>
                <a:gridCol w="1511239"/>
                <a:gridCol w="1804234"/>
                <a:gridCol w="15575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 asset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2,040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1,911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1,867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 of in force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537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Embedded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2,577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2,410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2,406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7735" y="3966358"/>
            <a:ext cx="7251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7938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Embedded Value increased by 7% over the year to Dec 2012</a:t>
            </a:r>
            <a:endParaRPr lang="en-GB" sz="2400" dirty="0" smtClean="0">
              <a:solidFill>
                <a:srgbClr val="FFFFFF"/>
              </a:solidFill>
            </a:endParaRPr>
          </a:p>
          <a:p>
            <a:pPr marL="903288" lvl="1" indent="-3810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Embedded value per share increased from P9.07 to </a:t>
            </a:r>
          </a:p>
          <a:p>
            <a:pPr marL="903288" lvl="1" indent="-3810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P9.61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Embedded Value Earnings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3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22570" y="361044"/>
            <a:ext cx="6479930" cy="527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Embedded Value Earnings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2570" y="1246909"/>
          <a:ext cx="7489370" cy="3182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6397"/>
                <a:gridCol w="1511239"/>
                <a:gridCol w="1804234"/>
                <a:gridCol w="15575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Closing EV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2,577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2,410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2,406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Opening EV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2,410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2,407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2,221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in EV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Dividends paid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157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EV Earnings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22570" y="361045"/>
            <a:ext cx="6479930" cy="527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Embedded Value Earnings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1256" y="889000"/>
          <a:ext cx="8704613" cy="536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32614"/>
                <a:gridCol w="1531917"/>
                <a:gridCol w="1520042"/>
                <a:gridCol w="152004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Expected return on life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business in force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80.2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81.4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81.7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 of new business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99.3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115.3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132.3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experience variances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7.6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10.4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60.8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assumption changes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18.1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(37.7)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(32.2)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Investment variances and assumption changes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28.3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(6.0)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 on shareholders’ assets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224.4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319.2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102.5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in shareholders’ fund adjustments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(133.6)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(294.1)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53.7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Embedded value earnings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324.3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188.6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402.0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RoEV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22570" y="625022"/>
            <a:ext cx="6479930" cy="527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Embedded Value Earnings</a:t>
            </a: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70" y="1425574"/>
            <a:ext cx="6479930" cy="545194"/>
          </a:xfrm>
        </p:spPr>
        <p:txBody>
          <a:bodyPr/>
          <a:lstStyle/>
          <a:p>
            <a:r>
              <a:rPr lang="en-US" dirty="0" smtClean="0"/>
              <a:t>Operating Experience Variances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13361" y="2149434"/>
          <a:ext cx="7299368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1117"/>
                <a:gridCol w="1531917"/>
                <a:gridCol w="1496291"/>
                <a:gridCol w="152004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Mortality &amp; Morbidity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58.7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45.5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38.8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Persistency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(24.0)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(14.0)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(9.1)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Expenses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(6.9)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(20.3)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(24.5)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25.0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7.6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10.4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60.8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22570" y="625022"/>
            <a:ext cx="6479930" cy="527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Embedded Value Earnings</a:t>
            </a: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70" y="1425574"/>
            <a:ext cx="6479930" cy="545194"/>
          </a:xfrm>
        </p:spPr>
        <p:txBody>
          <a:bodyPr/>
          <a:lstStyle/>
          <a:p>
            <a:r>
              <a:rPr lang="en-US" dirty="0" smtClean="0"/>
              <a:t>Operating Assumption Changes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13361" y="2149434"/>
          <a:ext cx="7299368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9242"/>
                <a:gridCol w="1543792"/>
                <a:gridCol w="1496291"/>
                <a:gridCol w="152004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Mortality &amp; Morbidity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6.7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(27.5)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Persistency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45.8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(26.7)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(16.2)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Expenses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(14.0)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(7.0)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(20.3)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15.3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(9.0)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18.1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(37.7)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(32.2)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22570" y="625022"/>
            <a:ext cx="6479930" cy="527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Embedded Value Earnings</a:t>
            </a: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70" y="1152977"/>
            <a:ext cx="6479930" cy="545194"/>
          </a:xfrm>
        </p:spPr>
        <p:txBody>
          <a:bodyPr/>
          <a:lstStyle/>
          <a:p>
            <a:r>
              <a:rPr lang="en-US" dirty="0" smtClean="0"/>
              <a:t>Operating Assumption Changes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570" y="1791977"/>
            <a:ext cx="7754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B2C39"/>
                </a:solidFill>
                <a:latin typeface="Arial" pitchFamily="34" charset="0"/>
                <a:cs typeface="Arial" pitchFamily="34" charset="0"/>
              </a:rPr>
              <a:t>Other</a:t>
            </a:r>
          </a:p>
          <a:p>
            <a:pPr lvl="1">
              <a:buFont typeface="Arial" pitchFamily="34" charset="0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(P20.3m)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Lower premium collection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Annuity 2</a:t>
            </a:r>
            <a:r>
              <a:rPr lang="en-US" sz="2400" baseline="30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tier margins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Annuity mismatch reserves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Embedded Value Earnings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9" y="1429656"/>
            <a:ext cx="7359529" cy="565399"/>
          </a:xfrm>
        </p:spPr>
        <p:txBody>
          <a:bodyPr/>
          <a:lstStyle/>
          <a:p>
            <a:r>
              <a:rPr lang="en-US" dirty="0" smtClean="0"/>
              <a:t>Investment Variances and Assumption Changes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5860" y="2363190"/>
          <a:ext cx="7477496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087"/>
                <a:gridCol w="1636599"/>
                <a:gridCol w="1698125"/>
                <a:gridCol w="159968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</a:t>
                      </a: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ec’12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12 mont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</a:t>
                      </a: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ec’11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12 mont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</a:t>
                      </a: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ec’10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12 mont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Investment Variances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17.8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(6.0)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(12.9)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Assumption Changes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10.5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28.3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(6.0)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Embedded Value Earnings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9" y="1429656"/>
            <a:ext cx="7359529" cy="565399"/>
          </a:xfrm>
        </p:spPr>
        <p:txBody>
          <a:bodyPr/>
          <a:lstStyle/>
          <a:p>
            <a:r>
              <a:rPr lang="en-US" dirty="0" smtClean="0"/>
              <a:t>Return on Shareholders’ Assets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5860" y="2363190"/>
          <a:ext cx="7477496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087"/>
                <a:gridCol w="1636599"/>
                <a:gridCol w="1698125"/>
                <a:gridCol w="159968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Investment Returns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57.7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154.1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(9.1)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 profit non-life operations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166.7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165.0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111.6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224.4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319.2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102.5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22569" y="625022"/>
            <a:ext cx="6479930" cy="527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Embedded Value Earnings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9" y="1146956"/>
            <a:ext cx="7359529" cy="565399"/>
          </a:xfrm>
        </p:spPr>
        <p:txBody>
          <a:bodyPr/>
          <a:lstStyle/>
          <a:p>
            <a:r>
              <a:rPr lang="en-US" dirty="0" smtClean="0"/>
              <a:t>Change in Shareholders’ Fund Adjustments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6883" y="1712355"/>
          <a:ext cx="8514607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06982"/>
                <a:gridCol w="1567543"/>
                <a:gridCol w="1543792"/>
                <a:gridCol w="149629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Dec’10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Changes in treasury share adjustments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(10.5)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Movement in present value of holding company expenses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(8.9)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(14.3)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(8.0)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Movement in fair value of incentive scheme shares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1.4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(26.1)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(17.4)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Movement in other net worth adjustments (Reversal of cross holding adjustment + Write up of non-life operations to fair value)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(126.1)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(253.7)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89.6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(133.6)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(294.1)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53.7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1895" y="1416955"/>
            <a:ext cx="6479930" cy="527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Headlines for 2012</a:t>
            </a:r>
            <a:endParaRPr lang="en-US" dirty="0"/>
          </a:p>
        </p:txBody>
      </p:sp>
      <p:grpSp>
        <p:nvGrpSpPr>
          <p:cNvPr id="37" name="Group 41"/>
          <p:cNvGrpSpPr/>
          <p:nvPr/>
        </p:nvGrpSpPr>
        <p:grpSpPr>
          <a:xfrm>
            <a:off x="309327" y="3040105"/>
            <a:ext cx="8625122" cy="2833476"/>
            <a:chOff x="1143000" y="2971800"/>
            <a:chExt cx="8141471" cy="3027520"/>
          </a:xfrm>
        </p:grpSpPr>
        <p:sp>
          <p:nvSpPr>
            <p:cNvPr id="38" name="Pentagon 37"/>
            <p:cNvSpPr/>
            <p:nvPr/>
          </p:nvSpPr>
          <p:spPr bwMode="auto">
            <a:xfrm>
              <a:off x="1143000" y="3124200"/>
              <a:ext cx="1524000" cy="685800"/>
            </a:xfrm>
            <a:prstGeom prst="homePlat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Pentagon 38"/>
            <p:cNvSpPr/>
            <p:nvPr/>
          </p:nvSpPr>
          <p:spPr bwMode="auto">
            <a:xfrm>
              <a:off x="1143000" y="4038600"/>
              <a:ext cx="1524000" cy="685800"/>
            </a:xfrm>
            <a:prstGeom prst="homePlat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Pentagon 39"/>
            <p:cNvSpPr/>
            <p:nvPr/>
          </p:nvSpPr>
          <p:spPr bwMode="auto">
            <a:xfrm>
              <a:off x="1143000" y="5029200"/>
              <a:ext cx="1524000" cy="685800"/>
            </a:xfrm>
            <a:prstGeom prst="homePlat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0" y="3276600"/>
              <a:ext cx="1219200" cy="307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Highlights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9200" y="4114801"/>
              <a:ext cx="1097334" cy="559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Macro </a:t>
              </a:r>
            </a:p>
            <a:p>
              <a:r>
                <a:rPr lang="en-US" sz="1400" dirty="0" smtClean="0"/>
                <a:t>Themes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0" y="5105401"/>
              <a:ext cx="1097333" cy="559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Strategic Delivery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895600" y="2971800"/>
              <a:ext cx="1447800" cy="83820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3962400"/>
              <a:ext cx="1447800" cy="83820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495800" y="3962400"/>
              <a:ext cx="1371600" cy="83820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i="0" u="none" strike="noStrike" cap="none" normalizeH="0" baseline="0" dirty="0" smtClean="0">
                  <a:ln>
                    <a:noFill/>
                  </a:ln>
                  <a:effectLst/>
                  <a:latin typeface="+mn-lt"/>
                </a:rPr>
                <a:t>International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i="0" u="none" strike="noStrike" cap="none" normalizeH="0" baseline="0" dirty="0" smtClean="0">
                  <a:ln>
                    <a:noFill/>
                  </a:ln>
                  <a:effectLst/>
                  <a:latin typeface="+mn-lt"/>
                </a:rPr>
                <a:t>Equity markets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i="0" u="none" strike="noStrike" cap="none" normalizeH="0" baseline="0" dirty="0" smtClean="0">
                  <a:ln>
                    <a:noFill/>
                  </a:ln>
                  <a:effectLst/>
                  <a:latin typeface="+mn-lt"/>
                </a:rPr>
                <a:t>volatility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495800" y="2971800"/>
              <a:ext cx="1371600" cy="83820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895600" y="4952999"/>
              <a:ext cx="1447800" cy="1046321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495800" y="4952999"/>
              <a:ext cx="1371600" cy="1046321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019801" y="4952999"/>
              <a:ext cx="1295400" cy="1029877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019800" y="3962400"/>
              <a:ext cx="1295400" cy="83820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543800" y="4952999"/>
              <a:ext cx="1740671" cy="1029877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543801" y="3962400"/>
              <a:ext cx="1740670" cy="83820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019800" y="2971800"/>
              <a:ext cx="1295400" cy="83820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543801" y="2971800"/>
              <a:ext cx="1740670" cy="83820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71801" y="3070079"/>
              <a:ext cx="1295400" cy="739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Decrease in Operating profits &amp; Core earnings</a:t>
              </a:r>
              <a:endParaRPr lang="en-US" sz="13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71800" y="5029200"/>
              <a:ext cx="1295400" cy="953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lvl="0"/>
              <a:r>
                <a:rPr lang="en-ZW" sz="1300" dirty="0" smtClean="0"/>
                <a:t>Subsidiary Market share protection and growth</a:t>
              </a:r>
              <a:endParaRPr lang="en-US" sz="13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048000" y="4038601"/>
              <a:ext cx="1219200" cy="739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Pressure on household incomes</a:t>
              </a:r>
              <a:endParaRPr lang="en-US" sz="13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71999" y="3124201"/>
              <a:ext cx="1219201" cy="526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Increase in AUM and EV</a:t>
              </a:r>
              <a:endParaRPr lang="en-US" sz="13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95999" y="3157086"/>
              <a:ext cx="1143000" cy="526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Decrease in VNB</a:t>
              </a:r>
              <a:endParaRPr lang="en-US" sz="13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96200" y="3124200"/>
              <a:ext cx="990600" cy="523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Higher ROGEV</a:t>
              </a:r>
              <a:endParaRPr lang="en-US" sz="13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96201" y="4114801"/>
              <a:ext cx="1282581" cy="526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Improving global economic data</a:t>
              </a:r>
              <a:endParaRPr lang="en-US" sz="13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95999" y="4078969"/>
              <a:ext cx="1143001" cy="559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Lower</a:t>
              </a:r>
              <a:r>
                <a:rPr lang="en-US" sz="1400" dirty="0" smtClean="0"/>
                <a:t> </a:t>
              </a:r>
              <a:r>
                <a:rPr lang="en-US" sz="1300" dirty="0" smtClean="0"/>
                <a:t>Interest rates</a:t>
              </a:r>
              <a:endParaRPr lang="en-US" sz="13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571999" y="5029201"/>
              <a:ext cx="1295401" cy="526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lvl="0"/>
              <a:r>
                <a:rPr lang="en-ZW" sz="1300" dirty="0" smtClean="0"/>
                <a:t>Capitalise on group synergies</a:t>
              </a:r>
              <a:endParaRPr lang="en-US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96001" y="5029200"/>
              <a:ext cx="1143000" cy="953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New segment penetration &amp; new products to market</a:t>
              </a:r>
              <a:endParaRPr lang="en-US" sz="13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60682" y="5029199"/>
              <a:ext cx="1623789" cy="904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lvl="0"/>
              <a:r>
                <a:rPr lang="en-US" sz="1200" dirty="0" smtClean="0"/>
                <a:t>Regional Expansion &amp; </a:t>
              </a:r>
              <a:r>
                <a:rPr lang="en-ZW" sz="1200" dirty="0" smtClean="0"/>
                <a:t>New Investments locally financial services industry </a:t>
              </a:r>
              <a:endParaRPr lang="en-US" sz="1200" dirty="0" smtClean="0"/>
            </a:p>
            <a:p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81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Embedded Value Earnings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25630" y="1644237"/>
          <a:ext cx="874023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2727570" y="5523075"/>
            <a:ext cx="6213230" cy="616468"/>
          </a:xfrm>
        </p:spPr>
        <p:txBody>
          <a:bodyPr/>
          <a:lstStyle/>
          <a:p>
            <a:r>
              <a:rPr lang="en-US" sz="3000" dirty="0" smtClean="0"/>
              <a:t>Capital Requirements &amp; Solvency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8052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Capital Requirements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6904" y="1662545"/>
            <a:ext cx="7030192" cy="416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113" eaLnBrk="1" hangingPunct="1"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 as prescribed in SA insurance regulation</a:t>
            </a:r>
          </a:p>
          <a:p>
            <a:pPr lvl="1" defTabSz="900113" eaLnBrk="1" hangingPunct="1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Consistent with Prescribed Capital Target (BPCT)</a:t>
            </a:r>
          </a:p>
          <a:p>
            <a:pPr defTabSz="900113" eaLnBrk="1" hangingPunct="1">
              <a:lnSpc>
                <a:spcPct val="140000"/>
              </a:lnSpc>
              <a:buFont typeface="Wingdings" pitchFamily="2" charset="2"/>
              <a:buChar char="§"/>
              <a:tabLst>
                <a:tab pos="182880" algn="l"/>
              </a:tabLst>
            </a:pP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900113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 calculation determines the minimum capital required </a:t>
            </a:r>
          </a:p>
          <a:p>
            <a:pPr lvl="1" defTabSz="900113">
              <a:lnSpc>
                <a:spcPct val="140000"/>
              </a:lnSpc>
              <a:buClr>
                <a:srgbClr val="FFFFFF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All policies terminate (TCAR)</a:t>
            </a:r>
          </a:p>
          <a:p>
            <a:pPr lvl="1" defTabSz="900113">
              <a:lnSpc>
                <a:spcPct val="140000"/>
              </a:lnSpc>
              <a:buClr>
                <a:srgbClr val="FFFFFF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Compound effect of various risks (OCAR)</a:t>
            </a:r>
          </a:p>
          <a:p>
            <a:pPr marL="895350" lvl="1" indent="-373063" defTabSz="900113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(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eg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investment, expenses, termination)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22570" y="625022"/>
            <a:ext cx="6479930" cy="527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Solvency</a:t>
            </a:r>
            <a:endParaRPr lang="en-US" dirty="0"/>
          </a:p>
        </p:txBody>
      </p:sp>
      <p:graphicFrame>
        <p:nvGraphicFramePr>
          <p:cNvPr id="4" name="Group 234"/>
          <p:cNvGraphicFramePr>
            <a:graphicFrameLocks/>
          </p:cNvGraphicFramePr>
          <p:nvPr/>
        </p:nvGraphicFramePr>
        <p:xfrm>
          <a:off x="457200" y="1152977"/>
          <a:ext cx="8458199" cy="4525964"/>
        </p:xfrm>
        <a:graphic>
          <a:graphicData uri="http://schemas.openxmlformats.org/drawingml/2006/table">
            <a:tbl>
              <a:tblPr/>
              <a:tblGrid>
                <a:gridCol w="4114800"/>
                <a:gridCol w="1447800"/>
                <a:gridCol w="1447800"/>
                <a:gridCol w="1447799"/>
              </a:tblGrid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Z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/>
                          <a:latin typeface="Arial" charset="0"/>
                        </a:rPr>
                        <a:t>Dec’12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2C3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/>
                          <a:latin typeface="Arial" charset="0"/>
                        </a:rPr>
                        <a:t>Dec’11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2C39"/>
                          </a:solidFill>
                          <a:effectLst/>
                          <a:latin typeface="Arial" charset="0"/>
                        </a:rPr>
                        <a:t>Dec’10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Z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Z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Z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Z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NAV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2,040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1,911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Z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VIF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Z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Z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Z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Embedded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2,577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2,410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2,409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Required 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Required Capital cover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345084" y="2826327"/>
            <a:ext cx="6479930" cy="997528"/>
          </a:xfrm>
        </p:spPr>
        <p:txBody>
          <a:bodyPr/>
          <a:lstStyle/>
          <a:p>
            <a:pPr algn="ctr"/>
            <a:r>
              <a:rPr lang="en-US" sz="4800" dirty="0" smtClean="0"/>
              <a:t>Thank You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1895" y="1416955"/>
            <a:ext cx="6479930" cy="527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Headlines for 2012 – Macro Themes</a:t>
            </a:r>
            <a:endParaRPr lang="en-US" dirty="0"/>
          </a:p>
        </p:txBody>
      </p:sp>
      <p:grpSp>
        <p:nvGrpSpPr>
          <p:cNvPr id="2" name="Group 41"/>
          <p:cNvGrpSpPr/>
          <p:nvPr/>
        </p:nvGrpSpPr>
        <p:grpSpPr>
          <a:xfrm>
            <a:off x="309327" y="2943225"/>
            <a:ext cx="7434498" cy="1046715"/>
            <a:chOff x="1143000" y="3962402"/>
            <a:chExt cx="3200400" cy="838200"/>
          </a:xfrm>
        </p:grpSpPr>
        <p:sp>
          <p:nvSpPr>
            <p:cNvPr id="39" name="Pentagon 38"/>
            <p:cNvSpPr/>
            <p:nvPr/>
          </p:nvSpPr>
          <p:spPr bwMode="auto">
            <a:xfrm>
              <a:off x="1143000" y="4038602"/>
              <a:ext cx="849075" cy="685801"/>
            </a:xfrm>
            <a:prstGeom prst="homePlat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9200" y="4114803"/>
              <a:ext cx="542805" cy="51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Macro </a:t>
              </a:r>
            </a:p>
            <a:p>
              <a:r>
                <a:rPr lang="en-US" dirty="0" smtClean="0"/>
                <a:t>Themes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093307" y="3962402"/>
              <a:ext cx="2250093" cy="83820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17852" y="4186481"/>
              <a:ext cx="1713752" cy="295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Challenging Economic Conditions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81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GDP Growth: (Q3 2012)</a:t>
            </a:r>
            <a:endParaRPr 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557338"/>
            <a:ext cx="7180286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71588" y="5629275"/>
            <a:ext cx="7180286" cy="276999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--- GDP      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--- Non-mining Private Sector      </a:t>
            </a:r>
            <a:r>
              <a:rPr lang="en-US" sz="1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--- Mining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1588" y="5352276"/>
            <a:ext cx="312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Source: Statistics Botswana,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Econsult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3470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Household Deposits &amp; Borrowing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2570" y="1429656"/>
            <a:ext cx="6479930" cy="24184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400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algn="ctr">
              <a:lnSpc>
                <a:spcPct val="80000"/>
              </a:lnSpc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1276350"/>
            <a:ext cx="7281862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5363" y="5581649"/>
            <a:ext cx="728186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Source: Bank of Botswana,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Econsult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Bank lending arrears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2570" y="1429656"/>
            <a:ext cx="6479930" cy="24184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400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algn="ctr">
              <a:lnSpc>
                <a:spcPct val="80000"/>
              </a:lnSpc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1" y="1416955"/>
            <a:ext cx="7211768" cy="44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2570" y="5881688"/>
            <a:ext cx="721176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Source: Bank of Botswana,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Econsult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1790</TotalTime>
  <Words>2005</Words>
  <Application>Microsoft Office PowerPoint</Application>
  <PresentationFormat>On-screen Show (4:3)</PresentationFormat>
  <Paragraphs>763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Switch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Kefiloe Tshabalala</dc:creator>
  <cp:lastModifiedBy>Rorisang Modikana</cp:lastModifiedBy>
  <cp:revision>142</cp:revision>
  <cp:lastPrinted>2012-06-05T10:54:28Z</cp:lastPrinted>
  <dcterms:created xsi:type="dcterms:W3CDTF">2012-06-05T09:40:59Z</dcterms:created>
  <dcterms:modified xsi:type="dcterms:W3CDTF">2013-03-07T08:28:49Z</dcterms:modified>
</cp:coreProperties>
</file>